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179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204537"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708779"/>
            <a:ext cx="7415927" cy="3361849"/>
          </a:xfrm>
          <a:prstGeom prst="rect">
            <a:avLst/>
          </a:prstGeom>
          <a:noFill/>
          <a:ln/>
        </p:spPr>
        <p:txBody>
          <a:bodyPr wrap="square" rtlCol="0" anchor="t"/>
          <a:lstStyle/>
          <a:p>
            <a:pPr marL="0" indent="0">
              <a:lnSpc>
                <a:spcPts val="8825"/>
              </a:lnSpc>
              <a:buNone/>
            </a:pPr>
            <a:r>
              <a:rPr lang="en-US" sz="7060" b="1" dirty="0">
                <a:solidFill>
                  <a:srgbClr val="60A9FF"/>
                </a:solidFill>
                <a:latin typeface="Barlow" pitchFamily="34" charset="0"/>
                <a:ea typeface="Barlow" pitchFamily="34" charset="-122"/>
                <a:cs typeface="Barlow" pitchFamily="34" charset="-120"/>
              </a:rPr>
              <a:t>Introduction to Sudoku Solver Visualizer</a:t>
            </a:r>
            <a:endParaRPr lang="en-US" sz="7060" dirty="0"/>
          </a:p>
        </p:txBody>
      </p:sp>
      <p:sp>
        <p:nvSpPr>
          <p:cNvPr id="6" name="Text 3"/>
          <p:cNvSpPr/>
          <p:nvPr/>
        </p:nvSpPr>
        <p:spPr>
          <a:xfrm>
            <a:off x="6350437" y="4440912"/>
            <a:ext cx="7415927" cy="2370296"/>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Welcome to the Sudoku Solver Visualizer, a powerful tool that not only solves complex Sudoku puzzles, but also provides a captivating visual representation of the solving process. This application is designed to help both experienced and novice Sudoku enthusiasts deepen their understanding of the game's mechanics and strategies.</a:t>
            </a:r>
            <a:endParaRPr lang="en-US" sz="1944" dirty="0"/>
          </a:p>
        </p:txBody>
      </p:sp>
      <p:sp>
        <p:nvSpPr>
          <p:cNvPr id="7" name="Shape 4"/>
          <p:cNvSpPr/>
          <p:nvPr/>
        </p:nvSpPr>
        <p:spPr>
          <a:xfrm>
            <a:off x="6350437" y="7107317"/>
            <a:ext cx="394930" cy="394930"/>
          </a:xfrm>
          <a:prstGeom prst="roundRect">
            <a:avLst>
              <a:gd name="adj" fmla="val 23151155"/>
            </a:avLst>
          </a:prstGeom>
          <a:noFill/>
          <a:ln w="7620">
            <a:solidFill>
              <a:srgbClr val="FFFFFF"/>
            </a:solidFill>
            <a:prstDash val="solid"/>
          </a:ln>
        </p:spPr>
        <p:txBody>
          <a:bodyPr/>
          <a:lstStyle/>
          <a:p>
            <a:endParaRPr lang="en-IN"/>
          </a:p>
        </p:txBody>
      </p:sp>
      <p:sp>
        <p:nvSpPr>
          <p:cNvPr id="9" name="Text 5"/>
          <p:cNvSpPr/>
          <p:nvPr/>
        </p:nvSpPr>
        <p:spPr>
          <a:xfrm>
            <a:off x="6777101" y="7062668"/>
            <a:ext cx="3108722" cy="431959"/>
          </a:xfrm>
          <a:prstGeom prst="rect">
            <a:avLst/>
          </a:prstGeom>
          <a:noFill/>
          <a:ln/>
        </p:spPr>
        <p:txBody>
          <a:bodyPr wrap="none" rtlCol="0" anchor="t"/>
          <a:lstStyle/>
          <a:p>
            <a:pPr marL="0" indent="0" algn="l">
              <a:lnSpc>
                <a:spcPts val="3402"/>
              </a:lnSpc>
              <a:buNone/>
            </a:pPr>
            <a:endParaRPr lang="en-US" sz="24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66512" y="981908"/>
            <a:ext cx="5011936" cy="626507"/>
          </a:xfrm>
          <a:prstGeom prst="rect">
            <a:avLst/>
          </a:prstGeom>
          <a:noFill/>
          <a:ln/>
        </p:spPr>
        <p:txBody>
          <a:bodyPr wrap="none" rtlCol="0" anchor="t"/>
          <a:lstStyle/>
          <a:p>
            <a:pPr marL="0" indent="0">
              <a:lnSpc>
                <a:spcPts val="4933"/>
              </a:lnSpc>
              <a:buNone/>
            </a:pPr>
            <a:r>
              <a:rPr lang="en-US" sz="3946" b="1" dirty="0">
                <a:solidFill>
                  <a:srgbClr val="60A9FF"/>
                </a:solidFill>
                <a:latin typeface="Barlow" pitchFamily="34" charset="0"/>
                <a:ea typeface="Barlow" pitchFamily="34" charset="-122"/>
                <a:cs typeface="Barlow" pitchFamily="34" charset="-120"/>
              </a:rPr>
              <a:t>Sudoku Puzzle Basics</a:t>
            </a:r>
            <a:endParaRPr lang="en-US" sz="3946" dirty="0"/>
          </a:p>
        </p:txBody>
      </p:sp>
      <p:sp>
        <p:nvSpPr>
          <p:cNvPr id="6" name="Shape 3"/>
          <p:cNvSpPr/>
          <p:nvPr/>
        </p:nvSpPr>
        <p:spPr>
          <a:xfrm>
            <a:off x="666512" y="2108240"/>
            <a:ext cx="428506" cy="428506"/>
          </a:xfrm>
          <a:prstGeom prst="roundRect">
            <a:avLst>
              <a:gd name="adj" fmla="val 26668"/>
            </a:avLst>
          </a:prstGeom>
          <a:solidFill>
            <a:srgbClr val="282C32"/>
          </a:solidFill>
          <a:ln/>
        </p:spPr>
        <p:txBody>
          <a:bodyPr/>
          <a:lstStyle/>
          <a:p>
            <a:endParaRPr lang="en-IN"/>
          </a:p>
        </p:txBody>
      </p:sp>
      <p:sp>
        <p:nvSpPr>
          <p:cNvPr id="7" name="Text 4"/>
          <p:cNvSpPr/>
          <p:nvPr/>
        </p:nvSpPr>
        <p:spPr>
          <a:xfrm>
            <a:off x="827484" y="2172057"/>
            <a:ext cx="106442" cy="300752"/>
          </a:xfrm>
          <a:prstGeom prst="rect">
            <a:avLst/>
          </a:prstGeom>
          <a:noFill/>
          <a:ln/>
        </p:spPr>
        <p:txBody>
          <a:bodyPr wrap="none" rtlCol="0" anchor="t"/>
          <a:lstStyle/>
          <a:p>
            <a:pPr marL="0" indent="0" algn="ctr">
              <a:lnSpc>
                <a:spcPts val="2368"/>
              </a:lnSpc>
              <a:buNone/>
            </a:pPr>
            <a:r>
              <a:rPr lang="en-US" sz="2368" b="1" dirty="0">
                <a:solidFill>
                  <a:srgbClr val="60A9FF"/>
                </a:solidFill>
                <a:latin typeface="Barlow" pitchFamily="34" charset="0"/>
                <a:ea typeface="Barlow" pitchFamily="34" charset="-122"/>
                <a:cs typeface="Barlow" pitchFamily="34" charset="-120"/>
              </a:rPr>
              <a:t>1</a:t>
            </a:r>
            <a:endParaRPr lang="en-US" sz="2368" dirty="0"/>
          </a:p>
        </p:txBody>
      </p:sp>
      <p:sp>
        <p:nvSpPr>
          <p:cNvPr id="8" name="Text 5"/>
          <p:cNvSpPr/>
          <p:nvPr/>
        </p:nvSpPr>
        <p:spPr>
          <a:xfrm>
            <a:off x="1285399" y="2108240"/>
            <a:ext cx="2505908" cy="313253"/>
          </a:xfrm>
          <a:prstGeom prst="rect">
            <a:avLst/>
          </a:prstGeom>
          <a:noFill/>
          <a:ln/>
        </p:spPr>
        <p:txBody>
          <a:bodyPr wrap="none" rtlCol="0" anchor="t"/>
          <a:lstStyle/>
          <a:p>
            <a:pPr marL="0" indent="0">
              <a:lnSpc>
                <a:spcPts val="2467"/>
              </a:lnSpc>
              <a:buNone/>
            </a:pPr>
            <a:r>
              <a:rPr lang="en-US" sz="1973" b="1" dirty="0">
                <a:solidFill>
                  <a:srgbClr val="60A9FF"/>
                </a:solidFill>
                <a:latin typeface="Barlow" pitchFamily="34" charset="0"/>
                <a:ea typeface="Barlow" pitchFamily="34" charset="-122"/>
                <a:cs typeface="Barlow" pitchFamily="34" charset="-120"/>
              </a:rPr>
              <a:t>Objective</a:t>
            </a:r>
            <a:endParaRPr lang="en-US" sz="1973" dirty="0"/>
          </a:p>
        </p:txBody>
      </p:sp>
      <p:sp>
        <p:nvSpPr>
          <p:cNvPr id="9" name="Text 6"/>
          <p:cNvSpPr/>
          <p:nvPr/>
        </p:nvSpPr>
        <p:spPr>
          <a:xfrm>
            <a:off x="1285399" y="2535674"/>
            <a:ext cx="7192089" cy="914400"/>
          </a:xfrm>
          <a:prstGeom prst="rect">
            <a:avLst/>
          </a:prstGeom>
          <a:noFill/>
          <a:ln/>
        </p:spPr>
        <p:txBody>
          <a:bodyPr wrap="square" rtlCol="0" anchor="t"/>
          <a:lstStyle/>
          <a:p>
            <a:pPr marL="0" indent="0">
              <a:lnSpc>
                <a:spcPts val="2399"/>
              </a:lnSpc>
              <a:buNone/>
            </a:pPr>
            <a:r>
              <a:rPr lang="en-US" sz="1500" dirty="0">
                <a:solidFill>
                  <a:srgbClr val="EEEFF5"/>
                </a:solidFill>
                <a:latin typeface="Montserrat" pitchFamily="34" charset="0"/>
                <a:ea typeface="Montserrat" pitchFamily="34" charset="-122"/>
                <a:cs typeface="Montserrat" pitchFamily="34" charset="-120"/>
              </a:rPr>
              <a:t>The objective of Sudoku is to fill a 9x9 grid with digits so that each column, each row, and each of the nine 3x3 subgrids that compose the grid contains all of the digits from 1 to 9.</a:t>
            </a:r>
            <a:endParaRPr lang="en-US" sz="1500" dirty="0"/>
          </a:p>
        </p:txBody>
      </p:sp>
      <p:sp>
        <p:nvSpPr>
          <p:cNvPr id="10" name="Shape 7"/>
          <p:cNvSpPr/>
          <p:nvPr/>
        </p:nvSpPr>
        <p:spPr>
          <a:xfrm>
            <a:off x="666512" y="3854648"/>
            <a:ext cx="428506" cy="428506"/>
          </a:xfrm>
          <a:prstGeom prst="roundRect">
            <a:avLst>
              <a:gd name="adj" fmla="val 26668"/>
            </a:avLst>
          </a:prstGeom>
          <a:solidFill>
            <a:srgbClr val="282C32"/>
          </a:solidFill>
          <a:ln/>
        </p:spPr>
        <p:txBody>
          <a:bodyPr/>
          <a:lstStyle/>
          <a:p>
            <a:endParaRPr lang="en-IN"/>
          </a:p>
        </p:txBody>
      </p:sp>
      <p:sp>
        <p:nvSpPr>
          <p:cNvPr id="11" name="Text 8"/>
          <p:cNvSpPr/>
          <p:nvPr/>
        </p:nvSpPr>
        <p:spPr>
          <a:xfrm>
            <a:off x="796528" y="3918466"/>
            <a:ext cx="168354" cy="300752"/>
          </a:xfrm>
          <a:prstGeom prst="rect">
            <a:avLst/>
          </a:prstGeom>
          <a:noFill/>
          <a:ln/>
        </p:spPr>
        <p:txBody>
          <a:bodyPr wrap="none" rtlCol="0" anchor="t"/>
          <a:lstStyle/>
          <a:p>
            <a:pPr marL="0" indent="0" algn="ctr">
              <a:lnSpc>
                <a:spcPts val="2368"/>
              </a:lnSpc>
              <a:buNone/>
            </a:pPr>
            <a:r>
              <a:rPr lang="en-US" sz="2368" b="1" dirty="0">
                <a:solidFill>
                  <a:srgbClr val="60A9FF"/>
                </a:solidFill>
                <a:latin typeface="Barlow" pitchFamily="34" charset="0"/>
                <a:ea typeface="Barlow" pitchFamily="34" charset="-122"/>
                <a:cs typeface="Barlow" pitchFamily="34" charset="-120"/>
              </a:rPr>
              <a:t>2</a:t>
            </a:r>
            <a:endParaRPr lang="en-US" sz="2368" dirty="0"/>
          </a:p>
        </p:txBody>
      </p:sp>
      <p:sp>
        <p:nvSpPr>
          <p:cNvPr id="12" name="Text 9"/>
          <p:cNvSpPr/>
          <p:nvPr/>
        </p:nvSpPr>
        <p:spPr>
          <a:xfrm>
            <a:off x="1285399" y="3854648"/>
            <a:ext cx="2505908" cy="313253"/>
          </a:xfrm>
          <a:prstGeom prst="rect">
            <a:avLst/>
          </a:prstGeom>
          <a:noFill/>
          <a:ln/>
        </p:spPr>
        <p:txBody>
          <a:bodyPr wrap="none" rtlCol="0" anchor="t"/>
          <a:lstStyle/>
          <a:p>
            <a:pPr marL="0" indent="0">
              <a:lnSpc>
                <a:spcPts val="2467"/>
              </a:lnSpc>
              <a:buNone/>
            </a:pPr>
            <a:r>
              <a:rPr lang="en-US" sz="1973" b="1" dirty="0">
                <a:solidFill>
                  <a:srgbClr val="60A9FF"/>
                </a:solidFill>
                <a:latin typeface="Barlow" pitchFamily="34" charset="0"/>
                <a:ea typeface="Barlow" pitchFamily="34" charset="-122"/>
                <a:cs typeface="Barlow" pitchFamily="34" charset="-120"/>
              </a:rPr>
              <a:t>Rules</a:t>
            </a:r>
            <a:endParaRPr lang="en-US" sz="1973" dirty="0"/>
          </a:p>
        </p:txBody>
      </p:sp>
      <p:sp>
        <p:nvSpPr>
          <p:cNvPr id="13" name="Text 10"/>
          <p:cNvSpPr/>
          <p:nvPr/>
        </p:nvSpPr>
        <p:spPr>
          <a:xfrm>
            <a:off x="1285399" y="4282083"/>
            <a:ext cx="7192089" cy="1219200"/>
          </a:xfrm>
          <a:prstGeom prst="rect">
            <a:avLst/>
          </a:prstGeom>
          <a:noFill/>
          <a:ln/>
        </p:spPr>
        <p:txBody>
          <a:bodyPr wrap="square" rtlCol="0" anchor="t"/>
          <a:lstStyle/>
          <a:p>
            <a:pPr marL="0" indent="0">
              <a:lnSpc>
                <a:spcPts val="2399"/>
              </a:lnSpc>
              <a:buNone/>
            </a:pPr>
            <a:r>
              <a:rPr lang="en-US" sz="1500" dirty="0">
                <a:solidFill>
                  <a:srgbClr val="EEEFF5"/>
                </a:solidFill>
                <a:latin typeface="Montserrat" pitchFamily="34" charset="0"/>
                <a:ea typeface="Montserrat" pitchFamily="34" charset="-122"/>
                <a:cs typeface="Montserrat" pitchFamily="34" charset="-120"/>
              </a:rPr>
              <a:t>Sudoku puzzles must be completed without repeating any numbers within each row, column, or 3x3 subgrid. The game starts with a partially filled grid, and the player must use logic and deduction to fill in the remaining cells.</a:t>
            </a:r>
            <a:endParaRPr lang="en-US" sz="1500" dirty="0"/>
          </a:p>
        </p:txBody>
      </p:sp>
      <p:sp>
        <p:nvSpPr>
          <p:cNvPr id="14" name="Shape 11"/>
          <p:cNvSpPr/>
          <p:nvPr/>
        </p:nvSpPr>
        <p:spPr>
          <a:xfrm>
            <a:off x="666512" y="5905857"/>
            <a:ext cx="428506" cy="428506"/>
          </a:xfrm>
          <a:prstGeom prst="roundRect">
            <a:avLst>
              <a:gd name="adj" fmla="val 26668"/>
            </a:avLst>
          </a:prstGeom>
          <a:solidFill>
            <a:srgbClr val="282C32"/>
          </a:solidFill>
          <a:ln/>
        </p:spPr>
        <p:txBody>
          <a:bodyPr/>
          <a:lstStyle/>
          <a:p>
            <a:endParaRPr lang="en-IN"/>
          </a:p>
        </p:txBody>
      </p:sp>
      <p:sp>
        <p:nvSpPr>
          <p:cNvPr id="15" name="Text 12"/>
          <p:cNvSpPr/>
          <p:nvPr/>
        </p:nvSpPr>
        <p:spPr>
          <a:xfrm>
            <a:off x="799505" y="5969675"/>
            <a:ext cx="162401" cy="300752"/>
          </a:xfrm>
          <a:prstGeom prst="rect">
            <a:avLst/>
          </a:prstGeom>
          <a:noFill/>
          <a:ln/>
        </p:spPr>
        <p:txBody>
          <a:bodyPr wrap="none" rtlCol="0" anchor="t"/>
          <a:lstStyle/>
          <a:p>
            <a:pPr marL="0" indent="0" algn="ctr">
              <a:lnSpc>
                <a:spcPts val="2368"/>
              </a:lnSpc>
              <a:buNone/>
            </a:pPr>
            <a:r>
              <a:rPr lang="en-US" sz="2368" b="1" dirty="0">
                <a:solidFill>
                  <a:srgbClr val="60A9FF"/>
                </a:solidFill>
                <a:latin typeface="Barlow" pitchFamily="34" charset="0"/>
                <a:ea typeface="Barlow" pitchFamily="34" charset="-122"/>
                <a:cs typeface="Barlow" pitchFamily="34" charset="-120"/>
              </a:rPr>
              <a:t>3</a:t>
            </a:r>
            <a:endParaRPr lang="en-US" sz="2368" dirty="0"/>
          </a:p>
        </p:txBody>
      </p:sp>
      <p:sp>
        <p:nvSpPr>
          <p:cNvPr id="16" name="Text 13"/>
          <p:cNvSpPr/>
          <p:nvPr/>
        </p:nvSpPr>
        <p:spPr>
          <a:xfrm>
            <a:off x="1285399" y="5905857"/>
            <a:ext cx="2505908" cy="313253"/>
          </a:xfrm>
          <a:prstGeom prst="rect">
            <a:avLst/>
          </a:prstGeom>
          <a:noFill/>
          <a:ln/>
        </p:spPr>
        <p:txBody>
          <a:bodyPr wrap="none" rtlCol="0" anchor="t"/>
          <a:lstStyle/>
          <a:p>
            <a:pPr marL="0" indent="0">
              <a:lnSpc>
                <a:spcPts val="2467"/>
              </a:lnSpc>
              <a:buNone/>
            </a:pPr>
            <a:r>
              <a:rPr lang="en-US" sz="1973" b="1" dirty="0">
                <a:solidFill>
                  <a:srgbClr val="60A9FF"/>
                </a:solidFill>
                <a:latin typeface="Barlow" pitchFamily="34" charset="0"/>
                <a:ea typeface="Barlow" pitchFamily="34" charset="-122"/>
                <a:cs typeface="Barlow" pitchFamily="34" charset="-120"/>
              </a:rPr>
              <a:t>Difficulty Levels</a:t>
            </a:r>
            <a:endParaRPr lang="en-US" sz="1973" dirty="0"/>
          </a:p>
        </p:txBody>
      </p:sp>
      <p:sp>
        <p:nvSpPr>
          <p:cNvPr id="17" name="Text 14"/>
          <p:cNvSpPr/>
          <p:nvPr/>
        </p:nvSpPr>
        <p:spPr>
          <a:xfrm>
            <a:off x="1285399" y="6333292"/>
            <a:ext cx="7192089" cy="914400"/>
          </a:xfrm>
          <a:prstGeom prst="rect">
            <a:avLst/>
          </a:prstGeom>
          <a:noFill/>
          <a:ln/>
        </p:spPr>
        <p:txBody>
          <a:bodyPr wrap="square" rtlCol="0" anchor="t"/>
          <a:lstStyle/>
          <a:p>
            <a:pPr marL="0" indent="0">
              <a:lnSpc>
                <a:spcPts val="2399"/>
              </a:lnSpc>
              <a:buNone/>
            </a:pPr>
            <a:r>
              <a:rPr lang="en-US" sz="1500" dirty="0">
                <a:solidFill>
                  <a:srgbClr val="EEEFF5"/>
                </a:solidFill>
                <a:latin typeface="Montserrat" pitchFamily="34" charset="0"/>
                <a:ea typeface="Montserrat" pitchFamily="34" charset="-122"/>
                <a:cs typeface="Montserrat" pitchFamily="34" charset="-120"/>
              </a:rPr>
              <a:t>Sudoku puzzles come in varying difficulty levels, ranging from easy to extremely challenging. The more cells that are initially filled, the easier the puzzle, as there are fewer possibilities to consider.</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sp>
        <p:nvSpPr>
          <p:cNvPr id="4" name="Text 2"/>
          <p:cNvSpPr/>
          <p:nvPr/>
        </p:nvSpPr>
        <p:spPr>
          <a:xfrm>
            <a:off x="864037" y="1184910"/>
            <a:ext cx="7759541" cy="812125"/>
          </a:xfrm>
          <a:prstGeom prst="rect">
            <a:avLst/>
          </a:prstGeom>
          <a:noFill/>
          <a:ln/>
        </p:spPr>
        <p:txBody>
          <a:bodyPr wrap="none" rtlCol="0" anchor="t"/>
          <a:lstStyle/>
          <a:p>
            <a:pPr marL="0" indent="0">
              <a:lnSpc>
                <a:spcPts val="6395"/>
              </a:lnSpc>
              <a:buNone/>
            </a:pPr>
            <a:r>
              <a:rPr lang="en-US" sz="5116" b="1" dirty="0">
                <a:solidFill>
                  <a:srgbClr val="60A9FF"/>
                </a:solidFill>
                <a:latin typeface="Barlow" pitchFamily="34" charset="0"/>
                <a:ea typeface="Barlow" pitchFamily="34" charset="-122"/>
                <a:cs typeface="Barlow" pitchFamily="34" charset="-120"/>
              </a:rPr>
              <a:t>Sudoku Solving Algorithms</a:t>
            </a:r>
            <a:endParaRPr lang="en-US" sz="5116" dirty="0"/>
          </a:p>
        </p:txBody>
      </p:sp>
      <p:sp>
        <p:nvSpPr>
          <p:cNvPr id="5" name="Text 3"/>
          <p:cNvSpPr/>
          <p:nvPr/>
        </p:nvSpPr>
        <p:spPr>
          <a:xfrm>
            <a:off x="864037" y="2614136"/>
            <a:ext cx="3248501" cy="406003"/>
          </a:xfrm>
          <a:prstGeom prst="rect">
            <a:avLst/>
          </a:prstGeom>
          <a:noFill/>
          <a:ln/>
        </p:spPr>
        <p:txBody>
          <a:bodyPr wrap="none" rtlCol="0" anchor="t"/>
          <a:lstStyle/>
          <a:p>
            <a:pPr marL="0" indent="0">
              <a:lnSpc>
                <a:spcPts val="3197"/>
              </a:lnSpc>
              <a:buNone/>
            </a:pPr>
            <a:r>
              <a:rPr lang="en-US" sz="2558" b="1" dirty="0">
                <a:solidFill>
                  <a:srgbClr val="60A9FF"/>
                </a:solidFill>
                <a:latin typeface="Barlow" pitchFamily="34" charset="0"/>
                <a:ea typeface="Barlow" pitchFamily="34" charset="-122"/>
                <a:cs typeface="Barlow" pitchFamily="34" charset="-120"/>
              </a:rPr>
              <a:t>Brute Force</a:t>
            </a:r>
            <a:endParaRPr lang="en-US" sz="2558" dirty="0"/>
          </a:p>
        </p:txBody>
      </p:sp>
      <p:sp>
        <p:nvSpPr>
          <p:cNvPr id="6" name="Text 4"/>
          <p:cNvSpPr/>
          <p:nvPr/>
        </p:nvSpPr>
        <p:spPr>
          <a:xfrm>
            <a:off x="864037" y="3266956"/>
            <a:ext cx="3898821" cy="3160395"/>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The brute force algorithm systematically checks all possible combinations of numbers until a valid solution is found. While effective, this method can be computationally intensive for complex puzzles.</a:t>
            </a:r>
            <a:endParaRPr lang="en-US" sz="1944" dirty="0"/>
          </a:p>
        </p:txBody>
      </p:sp>
      <p:sp>
        <p:nvSpPr>
          <p:cNvPr id="7" name="Text 5"/>
          <p:cNvSpPr/>
          <p:nvPr/>
        </p:nvSpPr>
        <p:spPr>
          <a:xfrm>
            <a:off x="5372695" y="2614136"/>
            <a:ext cx="3248501" cy="406003"/>
          </a:xfrm>
          <a:prstGeom prst="rect">
            <a:avLst/>
          </a:prstGeom>
          <a:noFill/>
          <a:ln/>
        </p:spPr>
        <p:txBody>
          <a:bodyPr wrap="none" rtlCol="0" anchor="t"/>
          <a:lstStyle/>
          <a:p>
            <a:pPr marL="0" indent="0">
              <a:lnSpc>
                <a:spcPts val="3197"/>
              </a:lnSpc>
              <a:buNone/>
            </a:pPr>
            <a:r>
              <a:rPr lang="en-US" sz="2558" b="1" dirty="0">
                <a:solidFill>
                  <a:srgbClr val="60A9FF"/>
                </a:solidFill>
                <a:latin typeface="Barlow" pitchFamily="34" charset="0"/>
                <a:ea typeface="Barlow" pitchFamily="34" charset="-122"/>
                <a:cs typeface="Barlow" pitchFamily="34" charset="-120"/>
              </a:rPr>
              <a:t>Logical Reasoning</a:t>
            </a:r>
            <a:endParaRPr lang="en-US" sz="2558" dirty="0"/>
          </a:p>
        </p:txBody>
      </p:sp>
      <p:sp>
        <p:nvSpPr>
          <p:cNvPr id="8" name="Text 6"/>
          <p:cNvSpPr/>
          <p:nvPr/>
        </p:nvSpPr>
        <p:spPr>
          <a:xfrm>
            <a:off x="5372695" y="3266956"/>
            <a:ext cx="3898821" cy="3555444"/>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Logical reasoning algorithms rely on deductive logic and pattern recognition to identify the unique solution to a Sudoku puzzle. These algorithms are often more efficient and can provide valuable insights into the solving process.</a:t>
            </a:r>
            <a:endParaRPr lang="en-US" sz="1944" dirty="0"/>
          </a:p>
        </p:txBody>
      </p:sp>
      <p:sp>
        <p:nvSpPr>
          <p:cNvPr id="9" name="Text 7"/>
          <p:cNvSpPr/>
          <p:nvPr/>
        </p:nvSpPr>
        <p:spPr>
          <a:xfrm>
            <a:off x="9881354" y="2614136"/>
            <a:ext cx="3349109" cy="406003"/>
          </a:xfrm>
          <a:prstGeom prst="rect">
            <a:avLst/>
          </a:prstGeom>
          <a:noFill/>
          <a:ln/>
        </p:spPr>
        <p:txBody>
          <a:bodyPr wrap="none" rtlCol="0" anchor="t"/>
          <a:lstStyle/>
          <a:p>
            <a:pPr marL="0" indent="0">
              <a:lnSpc>
                <a:spcPts val="3197"/>
              </a:lnSpc>
              <a:buNone/>
            </a:pPr>
            <a:r>
              <a:rPr lang="en-US" sz="2558" b="1" dirty="0">
                <a:solidFill>
                  <a:srgbClr val="60A9FF"/>
                </a:solidFill>
                <a:latin typeface="Barlow" pitchFamily="34" charset="0"/>
                <a:ea typeface="Barlow" pitchFamily="34" charset="-122"/>
                <a:cs typeface="Barlow" pitchFamily="34" charset="-120"/>
              </a:rPr>
              <a:t>Constraint Propagation</a:t>
            </a:r>
            <a:endParaRPr lang="en-US" sz="2558" dirty="0"/>
          </a:p>
        </p:txBody>
      </p:sp>
      <p:sp>
        <p:nvSpPr>
          <p:cNvPr id="10" name="Text 8"/>
          <p:cNvSpPr/>
          <p:nvPr/>
        </p:nvSpPr>
        <p:spPr>
          <a:xfrm>
            <a:off x="9881354" y="3266956"/>
            <a:ext cx="3898821" cy="2765346"/>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Constraint propagation algorithms work by identifying and eliminating impossible candidates in each cell, gradually narrowing down the possibilities until a single valid solution is found.</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346603" y="2647593"/>
            <a:ext cx="6231255" cy="568523"/>
          </a:xfrm>
          <a:prstGeom prst="rect">
            <a:avLst/>
          </a:prstGeom>
          <a:noFill/>
          <a:ln/>
        </p:spPr>
        <p:txBody>
          <a:bodyPr wrap="none" rtlCol="0" anchor="t"/>
          <a:lstStyle/>
          <a:p>
            <a:pPr marL="0" indent="0">
              <a:lnSpc>
                <a:spcPts val="4476"/>
              </a:lnSpc>
              <a:buNone/>
            </a:pPr>
            <a:r>
              <a:rPr lang="en-US" sz="3581" b="1" dirty="0">
                <a:solidFill>
                  <a:srgbClr val="60A9FF"/>
                </a:solidFill>
                <a:latin typeface="Barlow" pitchFamily="34" charset="0"/>
                <a:ea typeface="Barlow" pitchFamily="34" charset="-122"/>
                <a:cs typeface="Barlow" pitchFamily="34" charset="-120"/>
              </a:rPr>
              <a:t>Visualizing the Solving Process</a:t>
            </a:r>
            <a:endParaRPr lang="en-US" sz="3581" dirty="0"/>
          </a:p>
        </p:txBody>
      </p:sp>
      <p:sp>
        <p:nvSpPr>
          <p:cNvPr id="6" name="Shape 3"/>
          <p:cNvSpPr/>
          <p:nvPr/>
        </p:nvSpPr>
        <p:spPr>
          <a:xfrm>
            <a:off x="2346603" y="5747028"/>
            <a:ext cx="9937194" cy="77748"/>
          </a:xfrm>
          <a:prstGeom prst="roundRect">
            <a:avLst>
              <a:gd name="adj" fmla="val 133371"/>
            </a:avLst>
          </a:prstGeom>
          <a:solidFill>
            <a:srgbClr val="282C32"/>
          </a:solidFill>
          <a:ln/>
        </p:spPr>
        <p:txBody>
          <a:bodyPr/>
          <a:lstStyle/>
          <a:p>
            <a:endParaRPr lang="en-IN"/>
          </a:p>
        </p:txBody>
      </p:sp>
      <p:sp>
        <p:nvSpPr>
          <p:cNvPr id="7" name="Shape 4"/>
          <p:cNvSpPr/>
          <p:nvPr/>
        </p:nvSpPr>
        <p:spPr>
          <a:xfrm>
            <a:off x="4748748" y="5142250"/>
            <a:ext cx="77748" cy="604838"/>
          </a:xfrm>
          <a:prstGeom prst="roundRect">
            <a:avLst>
              <a:gd name="adj" fmla="val 133371"/>
            </a:avLst>
          </a:prstGeom>
          <a:solidFill>
            <a:srgbClr val="282C32"/>
          </a:solidFill>
          <a:ln/>
        </p:spPr>
        <p:txBody>
          <a:bodyPr/>
          <a:lstStyle/>
          <a:p>
            <a:endParaRPr lang="en-IN"/>
          </a:p>
        </p:txBody>
      </p:sp>
      <p:sp>
        <p:nvSpPr>
          <p:cNvPr id="8" name="Shape 5"/>
          <p:cNvSpPr/>
          <p:nvPr/>
        </p:nvSpPr>
        <p:spPr>
          <a:xfrm>
            <a:off x="4593312" y="5552658"/>
            <a:ext cx="388739" cy="388739"/>
          </a:xfrm>
          <a:prstGeom prst="roundRect">
            <a:avLst>
              <a:gd name="adj" fmla="val 26674"/>
            </a:avLst>
          </a:prstGeom>
          <a:solidFill>
            <a:srgbClr val="282C32"/>
          </a:solidFill>
          <a:ln/>
        </p:spPr>
        <p:txBody>
          <a:bodyPr/>
          <a:lstStyle/>
          <a:p>
            <a:endParaRPr lang="en-IN"/>
          </a:p>
        </p:txBody>
      </p:sp>
      <p:sp>
        <p:nvSpPr>
          <p:cNvPr id="9" name="Text 6"/>
          <p:cNvSpPr/>
          <p:nvPr/>
        </p:nvSpPr>
        <p:spPr>
          <a:xfrm>
            <a:off x="4739283" y="5610523"/>
            <a:ext cx="96679" cy="272891"/>
          </a:xfrm>
          <a:prstGeom prst="rect">
            <a:avLst/>
          </a:prstGeom>
          <a:noFill/>
          <a:ln/>
        </p:spPr>
        <p:txBody>
          <a:bodyPr wrap="none" rtlCol="0" anchor="t"/>
          <a:lstStyle/>
          <a:p>
            <a:pPr marL="0" indent="0" algn="ctr">
              <a:lnSpc>
                <a:spcPts val="2149"/>
              </a:lnSpc>
              <a:buNone/>
            </a:pPr>
            <a:r>
              <a:rPr lang="en-US" sz="2149" b="1" dirty="0">
                <a:solidFill>
                  <a:srgbClr val="60A9FF"/>
                </a:solidFill>
                <a:latin typeface="Barlow" pitchFamily="34" charset="0"/>
                <a:ea typeface="Barlow" pitchFamily="34" charset="-122"/>
                <a:cs typeface="Barlow" pitchFamily="34" charset="-120"/>
              </a:rPr>
              <a:t>1</a:t>
            </a:r>
            <a:endParaRPr lang="en-US" sz="2149" dirty="0"/>
          </a:p>
        </p:txBody>
      </p:sp>
      <p:sp>
        <p:nvSpPr>
          <p:cNvPr id="10" name="Text 7"/>
          <p:cNvSpPr/>
          <p:nvPr/>
        </p:nvSpPr>
        <p:spPr>
          <a:xfrm>
            <a:off x="3591997" y="3751898"/>
            <a:ext cx="2391370" cy="284202"/>
          </a:xfrm>
          <a:prstGeom prst="rect">
            <a:avLst/>
          </a:prstGeom>
          <a:noFill/>
          <a:ln/>
        </p:spPr>
        <p:txBody>
          <a:bodyPr wrap="none" rtlCol="0" anchor="t"/>
          <a:lstStyle/>
          <a:p>
            <a:pPr marL="0" indent="0" algn="ctr">
              <a:lnSpc>
                <a:spcPts val="2238"/>
              </a:lnSpc>
              <a:buNone/>
            </a:pPr>
            <a:r>
              <a:rPr lang="en-US" sz="1791" b="1" dirty="0">
                <a:solidFill>
                  <a:srgbClr val="60A9FF"/>
                </a:solidFill>
                <a:latin typeface="Barlow" pitchFamily="34" charset="0"/>
                <a:ea typeface="Barlow" pitchFamily="34" charset="-122"/>
                <a:cs typeface="Barlow" pitchFamily="34" charset="-120"/>
              </a:rPr>
              <a:t>Highlighting Candidates</a:t>
            </a:r>
            <a:endParaRPr lang="en-US" sz="1791" dirty="0"/>
          </a:p>
        </p:txBody>
      </p:sp>
      <p:sp>
        <p:nvSpPr>
          <p:cNvPr id="11" name="Text 8"/>
          <p:cNvSpPr/>
          <p:nvPr/>
        </p:nvSpPr>
        <p:spPr>
          <a:xfrm>
            <a:off x="2519362" y="4139684"/>
            <a:ext cx="4536638" cy="829747"/>
          </a:xfrm>
          <a:prstGeom prst="rect">
            <a:avLst/>
          </a:prstGeom>
          <a:noFill/>
          <a:ln/>
        </p:spPr>
        <p:txBody>
          <a:bodyPr wrap="square" rtlCol="0" anchor="t"/>
          <a:lstStyle/>
          <a:p>
            <a:pPr marL="0" indent="0" algn="ctr">
              <a:lnSpc>
                <a:spcPts val="2177"/>
              </a:lnSpc>
              <a:buNone/>
            </a:pPr>
            <a:r>
              <a:rPr lang="en-US" sz="1361" dirty="0">
                <a:solidFill>
                  <a:srgbClr val="EEEFF5"/>
                </a:solidFill>
                <a:latin typeface="Montserrat" pitchFamily="34" charset="0"/>
                <a:ea typeface="Montserrat" pitchFamily="34" charset="-122"/>
                <a:cs typeface="Montserrat" pitchFamily="34" charset="-120"/>
              </a:rPr>
              <a:t>The visualizer will highlight the possible values for each empty cell, allowing users to better understand the decision-making process.</a:t>
            </a:r>
            <a:endParaRPr lang="en-US" sz="1361" dirty="0"/>
          </a:p>
        </p:txBody>
      </p:sp>
      <p:sp>
        <p:nvSpPr>
          <p:cNvPr id="12" name="Shape 9"/>
          <p:cNvSpPr/>
          <p:nvPr/>
        </p:nvSpPr>
        <p:spPr>
          <a:xfrm>
            <a:off x="7276207" y="5746968"/>
            <a:ext cx="77748" cy="604838"/>
          </a:xfrm>
          <a:prstGeom prst="roundRect">
            <a:avLst>
              <a:gd name="adj" fmla="val 133371"/>
            </a:avLst>
          </a:prstGeom>
          <a:solidFill>
            <a:srgbClr val="282C32"/>
          </a:solidFill>
          <a:ln/>
        </p:spPr>
        <p:txBody>
          <a:bodyPr/>
          <a:lstStyle/>
          <a:p>
            <a:endParaRPr lang="en-IN"/>
          </a:p>
        </p:txBody>
      </p:sp>
      <p:sp>
        <p:nvSpPr>
          <p:cNvPr id="13" name="Shape 10"/>
          <p:cNvSpPr/>
          <p:nvPr/>
        </p:nvSpPr>
        <p:spPr>
          <a:xfrm>
            <a:off x="7120771" y="5552658"/>
            <a:ext cx="388739" cy="388739"/>
          </a:xfrm>
          <a:prstGeom prst="roundRect">
            <a:avLst>
              <a:gd name="adj" fmla="val 26674"/>
            </a:avLst>
          </a:prstGeom>
          <a:solidFill>
            <a:srgbClr val="282C32"/>
          </a:solidFill>
          <a:ln/>
        </p:spPr>
        <p:txBody>
          <a:bodyPr/>
          <a:lstStyle/>
          <a:p>
            <a:endParaRPr lang="en-IN"/>
          </a:p>
        </p:txBody>
      </p:sp>
      <p:sp>
        <p:nvSpPr>
          <p:cNvPr id="14" name="Text 11"/>
          <p:cNvSpPr/>
          <p:nvPr/>
        </p:nvSpPr>
        <p:spPr>
          <a:xfrm>
            <a:off x="7238762" y="5610523"/>
            <a:ext cx="152757" cy="272891"/>
          </a:xfrm>
          <a:prstGeom prst="rect">
            <a:avLst/>
          </a:prstGeom>
          <a:noFill/>
          <a:ln/>
        </p:spPr>
        <p:txBody>
          <a:bodyPr wrap="none" rtlCol="0" anchor="t"/>
          <a:lstStyle/>
          <a:p>
            <a:pPr marL="0" indent="0" algn="ctr">
              <a:lnSpc>
                <a:spcPts val="2149"/>
              </a:lnSpc>
              <a:buNone/>
            </a:pPr>
            <a:r>
              <a:rPr lang="en-US" sz="2149" b="1" dirty="0">
                <a:solidFill>
                  <a:srgbClr val="60A9FF"/>
                </a:solidFill>
                <a:latin typeface="Barlow" pitchFamily="34" charset="0"/>
                <a:ea typeface="Barlow" pitchFamily="34" charset="-122"/>
                <a:cs typeface="Barlow" pitchFamily="34" charset="-120"/>
              </a:rPr>
              <a:t>2</a:t>
            </a:r>
            <a:endParaRPr lang="en-US" sz="2149" dirty="0"/>
          </a:p>
        </p:txBody>
      </p:sp>
      <p:sp>
        <p:nvSpPr>
          <p:cNvPr id="15" name="Text 12"/>
          <p:cNvSpPr/>
          <p:nvPr/>
        </p:nvSpPr>
        <p:spPr>
          <a:xfrm>
            <a:off x="6178153" y="6524625"/>
            <a:ext cx="2273856" cy="284202"/>
          </a:xfrm>
          <a:prstGeom prst="rect">
            <a:avLst/>
          </a:prstGeom>
          <a:noFill/>
          <a:ln/>
        </p:spPr>
        <p:txBody>
          <a:bodyPr wrap="none" rtlCol="0" anchor="t"/>
          <a:lstStyle/>
          <a:p>
            <a:pPr marL="0" indent="0" algn="ctr">
              <a:lnSpc>
                <a:spcPts val="2238"/>
              </a:lnSpc>
              <a:buNone/>
            </a:pPr>
            <a:r>
              <a:rPr lang="en-US" sz="1791" b="1" dirty="0">
                <a:solidFill>
                  <a:srgbClr val="60A9FF"/>
                </a:solidFill>
                <a:latin typeface="Barlow" pitchFamily="34" charset="0"/>
                <a:ea typeface="Barlow" pitchFamily="34" charset="-122"/>
                <a:cs typeface="Barlow" pitchFamily="34" charset="-120"/>
              </a:rPr>
              <a:t>Step-by-Step Solving</a:t>
            </a:r>
            <a:endParaRPr lang="en-US" sz="1791" dirty="0"/>
          </a:p>
        </p:txBody>
      </p:sp>
      <p:sp>
        <p:nvSpPr>
          <p:cNvPr id="16" name="Text 13"/>
          <p:cNvSpPr/>
          <p:nvPr/>
        </p:nvSpPr>
        <p:spPr>
          <a:xfrm>
            <a:off x="5046821" y="6912412"/>
            <a:ext cx="4536638" cy="829747"/>
          </a:xfrm>
          <a:prstGeom prst="rect">
            <a:avLst/>
          </a:prstGeom>
          <a:noFill/>
          <a:ln/>
        </p:spPr>
        <p:txBody>
          <a:bodyPr wrap="square" rtlCol="0" anchor="t"/>
          <a:lstStyle/>
          <a:p>
            <a:pPr marL="0" indent="0" algn="ctr">
              <a:lnSpc>
                <a:spcPts val="2177"/>
              </a:lnSpc>
              <a:buNone/>
            </a:pPr>
            <a:r>
              <a:rPr lang="en-US" sz="1361" dirty="0">
                <a:solidFill>
                  <a:srgbClr val="EEEFF5"/>
                </a:solidFill>
                <a:latin typeface="Montserrat" pitchFamily="34" charset="0"/>
                <a:ea typeface="Montserrat" pitchFamily="34" charset="-122"/>
                <a:cs typeface="Montserrat" pitchFamily="34" charset="-120"/>
              </a:rPr>
              <a:t>As the algorithm progresses, the visualizer will animate the filling of cells, providing a clear and engaging representation of the solving process.</a:t>
            </a:r>
            <a:endParaRPr lang="en-US" sz="1361" dirty="0"/>
          </a:p>
        </p:txBody>
      </p:sp>
      <p:sp>
        <p:nvSpPr>
          <p:cNvPr id="17" name="Shape 14"/>
          <p:cNvSpPr/>
          <p:nvPr/>
        </p:nvSpPr>
        <p:spPr>
          <a:xfrm>
            <a:off x="9803785" y="5142250"/>
            <a:ext cx="77748" cy="604838"/>
          </a:xfrm>
          <a:prstGeom prst="roundRect">
            <a:avLst>
              <a:gd name="adj" fmla="val 133371"/>
            </a:avLst>
          </a:prstGeom>
          <a:solidFill>
            <a:srgbClr val="282C32"/>
          </a:solidFill>
          <a:ln/>
        </p:spPr>
        <p:txBody>
          <a:bodyPr/>
          <a:lstStyle/>
          <a:p>
            <a:endParaRPr lang="en-IN"/>
          </a:p>
        </p:txBody>
      </p:sp>
      <p:sp>
        <p:nvSpPr>
          <p:cNvPr id="18" name="Shape 15"/>
          <p:cNvSpPr/>
          <p:nvPr/>
        </p:nvSpPr>
        <p:spPr>
          <a:xfrm>
            <a:off x="9648349" y="5552658"/>
            <a:ext cx="388739" cy="388739"/>
          </a:xfrm>
          <a:prstGeom prst="roundRect">
            <a:avLst>
              <a:gd name="adj" fmla="val 26674"/>
            </a:avLst>
          </a:prstGeom>
          <a:solidFill>
            <a:srgbClr val="282C32"/>
          </a:solidFill>
          <a:ln/>
        </p:spPr>
        <p:txBody>
          <a:bodyPr/>
          <a:lstStyle/>
          <a:p>
            <a:endParaRPr lang="en-IN"/>
          </a:p>
        </p:txBody>
      </p:sp>
      <p:sp>
        <p:nvSpPr>
          <p:cNvPr id="19" name="Text 16"/>
          <p:cNvSpPr/>
          <p:nvPr/>
        </p:nvSpPr>
        <p:spPr>
          <a:xfrm>
            <a:off x="9768959" y="5610523"/>
            <a:ext cx="147399" cy="272891"/>
          </a:xfrm>
          <a:prstGeom prst="rect">
            <a:avLst/>
          </a:prstGeom>
          <a:noFill/>
          <a:ln/>
        </p:spPr>
        <p:txBody>
          <a:bodyPr wrap="none" rtlCol="0" anchor="t"/>
          <a:lstStyle/>
          <a:p>
            <a:pPr marL="0" indent="0" algn="ctr">
              <a:lnSpc>
                <a:spcPts val="2149"/>
              </a:lnSpc>
              <a:buNone/>
            </a:pPr>
            <a:r>
              <a:rPr lang="en-US" sz="2149" b="1" dirty="0">
                <a:solidFill>
                  <a:srgbClr val="60A9FF"/>
                </a:solidFill>
                <a:latin typeface="Barlow" pitchFamily="34" charset="0"/>
                <a:ea typeface="Barlow" pitchFamily="34" charset="-122"/>
                <a:cs typeface="Barlow" pitchFamily="34" charset="-120"/>
              </a:rPr>
              <a:t>3</a:t>
            </a:r>
            <a:endParaRPr lang="en-US" sz="2149" dirty="0"/>
          </a:p>
        </p:txBody>
      </p:sp>
      <p:sp>
        <p:nvSpPr>
          <p:cNvPr id="20" name="Text 17"/>
          <p:cNvSpPr/>
          <p:nvPr/>
        </p:nvSpPr>
        <p:spPr>
          <a:xfrm>
            <a:off x="8502134" y="3475315"/>
            <a:ext cx="2680930" cy="284202"/>
          </a:xfrm>
          <a:prstGeom prst="rect">
            <a:avLst/>
          </a:prstGeom>
          <a:noFill/>
          <a:ln/>
        </p:spPr>
        <p:txBody>
          <a:bodyPr wrap="none" rtlCol="0" anchor="t"/>
          <a:lstStyle/>
          <a:p>
            <a:pPr marL="0" indent="0" algn="ctr">
              <a:lnSpc>
                <a:spcPts val="2238"/>
              </a:lnSpc>
              <a:buNone/>
            </a:pPr>
            <a:r>
              <a:rPr lang="en-US" sz="1791" b="1" dirty="0">
                <a:solidFill>
                  <a:srgbClr val="60A9FF"/>
                </a:solidFill>
                <a:latin typeface="Barlow" pitchFamily="34" charset="0"/>
                <a:ea typeface="Barlow" pitchFamily="34" charset="-122"/>
                <a:cs typeface="Barlow" pitchFamily="34" charset="-120"/>
              </a:rPr>
              <a:t>Backtracking Visualization</a:t>
            </a:r>
            <a:endParaRPr lang="en-US" sz="1791" dirty="0"/>
          </a:p>
        </p:txBody>
      </p:sp>
      <p:sp>
        <p:nvSpPr>
          <p:cNvPr id="21" name="Text 18"/>
          <p:cNvSpPr/>
          <p:nvPr/>
        </p:nvSpPr>
        <p:spPr>
          <a:xfrm>
            <a:off x="7574280" y="3863102"/>
            <a:ext cx="4536758" cy="1106329"/>
          </a:xfrm>
          <a:prstGeom prst="rect">
            <a:avLst/>
          </a:prstGeom>
          <a:noFill/>
          <a:ln/>
        </p:spPr>
        <p:txBody>
          <a:bodyPr wrap="square" rtlCol="0" anchor="t"/>
          <a:lstStyle/>
          <a:p>
            <a:pPr marL="0" indent="0" algn="ctr">
              <a:lnSpc>
                <a:spcPts val="2177"/>
              </a:lnSpc>
              <a:buNone/>
            </a:pPr>
            <a:r>
              <a:rPr lang="en-US" sz="1361" dirty="0">
                <a:solidFill>
                  <a:srgbClr val="EEEFF5"/>
                </a:solidFill>
                <a:latin typeface="Montserrat" pitchFamily="34" charset="0"/>
                <a:ea typeface="Montserrat" pitchFamily="34" charset="-122"/>
                <a:cs typeface="Montserrat" pitchFamily="34" charset="-120"/>
              </a:rPr>
              <a:t>For more complex puzzles, the visualizer will showcase the backtracking process, where the algorithm revisits previous steps to find an alternate solution.</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1238" y="730568"/>
            <a:ext cx="4547830" cy="568523"/>
          </a:xfrm>
          <a:prstGeom prst="rect">
            <a:avLst/>
          </a:prstGeom>
          <a:noFill/>
          <a:ln/>
        </p:spPr>
        <p:txBody>
          <a:bodyPr wrap="none" rtlCol="0" anchor="t"/>
          <a:lstStyle/>
          <a:p>
            <a:pPr marL="0" indent="0">
              <a:lnSpc>
                <a:spcPts val="4476"/>
              </a:lnSpc>
              <a:buNone/>
            </a:pPr>
            <a:r>
              <a:rPr lang="en-US" sz="3581" b="1" dirty="0">
                <a:solidFill>
                  <a:srgbClr val="60A9FF"/>
                </a:solidFill>
                <a:latin typeface="Barlow" pitchFamily="34" charset="0"/>
                <a:ea typeface="Barlow" pitchFamily="34" charset="-122"/>
                <a:cs typeface="Barlow" pitchFamily="34" charset="-120"/>
              </a:rPr>
              <a:t>User Interface Design</a:t>
            </a:r>
            <a:endParaRPr lang="en-US" sz="3581" dirty="0"/>
          </a:p>
        </p:txBody>
      </p:sp>
      <p:sp>
        <p:nvSpPr>
          <p:cNvPr id="6" name="Shape 3"/>
          <p:cNvSpPr/>
          <p:nvPr/>
        </p:nvSpPr>
        <p:spPr>
          <a:xfrm>
            <a:off x="6091238" y="1558290"/>
            <a:ext cx="7934325" cy="1286470"/>
          </a:xfrm>
          <a:prstGeom prst="roundRect">
            <a:avLst>
              <a:gd name="adj" fmla="val 8060"/>
            </a:avLst>
          </a:prstGeom>
          <a:solidFill>
            <a:srgbClr val="282C32"/>
          </a:solidFill>
          <a:ln/>
        </p:spPr>
        <p:txBody>
          <a:bodyPr/>
          <a:lstStyle/>
          <a:p>
            <a:endParaRPr lang="en-IN"/>
          </a:p>
        </p:txBody>
      </p:sp>
      <p:sp>
        <p:nvSpPr>
          <p:cNvPr id="7" name="Text 4"/>
          <p:cNvSpPr/>
          <p:nvPr/>
        </p:nvSpPr>
        <p:spPr>
          <a:xfrm>
            <a:off x="6263997" y="1731050"/>
            <a:ext cx="2273856" cy="284202"/>
          </a:xfrm>
          <a:prstGeom prst="rect">
            <a:avLst/>
          </a:prstGeom>
          <a:noFill/>
          <a:ln/>
        </p:spPr>
        <p:txBody>
          <a:bodyPr wrap="none" rtlCol="0" anchor="t"/>
          <a:lstStyle/>
          <a:p>
            <a:pPr marL="0" indent="0">
              <a:lnSpc>
                <a:spcPts val="2238"/>
              </a:lnSpc>
              <a:buNone/>
            </a:pPr>
            <a:r>
              <a:rPr lang="en-US" sz="1791" b="1" dirty="0">
                <a:solidFill>
                  <a:srgbClr val="60A9FF"/>
                </a:solidFill>
                <a:latin typeface="Barlow" pitchFamily="34" charset="0"/>
                <a:ea typeface="Barlow" pitchFamily="34" charset="-122"/>
                <a:cs typeface="Barlow" pitchFamily="34" charset="-120"/>
              </a:rPr>
              <a:t>Interactive Grid</a:t>
            </a:r>
            <a:endParaRPr lang="en-US" sz="1791" dirty="0"/>
          </a:p>
        </p:txBody>
      </p:sp>
      <p:sp>
        <p:nvSpPr>
          <p:cNvPr id="8" name="Text 5"/>
          <p:cNvSpPr/>
          <p:nvPr/>
        </p:nvSpPr>
        <p:spPr>
          <a:xfrm>
            <a:off x="6263997" y="2118836"/>
            <a:ext cx="7588806" cy="553164"/>
          </a:xfrm>
          <a:prstGeom prst="rect">
            <a:avLst/>
          </a:prstGeom>
          <a:noFill/>
          <a:ln/>
        </p:spPr>
        <p:txBody>
          <a:bodyPr wrap="square" rtlCol="0" anchor="t"/>
          <a:lstStyle/>
          <a:p>
            <a:pPr marL="0" indent="0">
              <a:lnSpc>
                <a:spcPts val="2177"/>
              </a:lnSpc>
              <a:buNone/>
            </a:pPr>
            <a:r>
              <a:rPr lang="en-US" sz="1361" dirty="0">
                <a:solidFill>
                  <a:srgbClr val="EEEFF5"/>
                </a:solidFill>
                <a:latin typeface="Montserrat" pitchFamily="34" charset="0"/>
                <a:ea typeface="Montserrat" pitchFamily="34" charset="-122"/>
                <a:cs typeface="Montserrat" pitchFamily="34" charset="-120"/>
              </a:rPr>
              <a:t>The user interface will feature a fully interactive Sudoku grid, allowing users to input numbers, erase mistakes, and watch the solving process in real-time.</a:t>
            </a:r>
            <a:endParaRPr lang="en-US" sz="1361" dirty="0"/>
          </a:p>
        </p:txBody>
      </p:sp>
      <p:sp>
        <p:nvSpPr>
          <p:cNvPr id="9" name="Shape 6"/>
          <p:cNvSpPr/>
          <p:nvPr/>
        </p:nvSpPr>
        <p:spPr>
          <a:xfrm>
            <a:off x="6091238" y="3017520"/>
            <a:ext cx="7934325" cy="1286470"/>
          </a:xfrm>
          <a:prstGeom prst="roundRect">
            <a:avLst>
              <a:gd name="adj" fmla="val 8060"/>
            </a:avLst>
          </a:prstGeom>
          <a:solidFill>
            <a:srgbClr val="282C32"/>
          </a:solidFill>
          <a:ln/>
        </p:spPr>
        <p:txBody>
          <a:bodyPr/>
          <a:lstStyle/>
          <a:p>
            <a:endParaRPr lang="en-IN"/>
          </a:p>
        </p:txBody>
      </p:sp>
      <p:sp>
        <p:nvSpPr>
          <p:cNvPr id="10" name="Text 7"/>
          <p:cNvSpPr/>
          <p:nvPr/>
        </p:nvSpPr>
        <p:spPr>
          <a:xfrm>
            <a:off x="6263997" y="3190280"/>
            <a:ext cx="2273856" cy="284202"/>
          </a:xfrm>
          <a:prstGeom prst="rect">
            <a:avLst/>
          </a:prstGeom>
          <a:noFill/>
          <a:ln/>
        </p:spPr>
        <p:txBody>
          <a:bodyPr wrap="none" rtlCol="0" anchor="t"/>
          <a:lstStyle/>
          <a:p>
            <a:pPr marL="0" indent="0">
              <a:lnSpc>
                <a:spcPts val="2238"/>
              </a:lnSpc>
              <a:buNone/>
            </a:pPr>
            <a:r>
              <a:rPr lang="en-US" sz="1791" b="1" dirty="0">
                <a:solidFill>
                  <a:srgbClr val="60A9FF"/>
                </a:solidFill>
                <a:latin typeface="Barlow" pitchFamily="34" charset="0"/>
                <a:ea typeface="Barlow" pitchFamily="34" charset="-122"/>
                <a:cs typeface="Barlow" pitchFamily="34" charset="-120"/>
              </a:rPr>
              <a:t>Customizable Themes</a:t>
            </a:r>
            <a:endParaRPr lang="en-US" sz="1791" dirty="0"/>
          </a:p>
        </p:txBody>
      </p:sp>
      <p:sp>
        <p:nvSpPr>
          <p:cNvPr id="11" name="Text 8"/>
          <p:cNvSpPr/>
          <p:nvPr/>
        </p:nvSpPr>
        <p:spPr>
          <a:xfrm>
            <a:off x="6263997" y="3578066"/>
            <a:ext cx="7588806" cy="553164"/>
          </a:xfrm>
          <a:prstGeom prst="rect">
            <a:avLst/>
          </a:prstGeom>
          <a:noFill/>
          <a:ln/>
        </p:spPr>
        <p:txBody>
          <a:bodyPr wrap="square" rtlCol="0" anchor="t"/>
          <a:lstStyle/>
          <a:p>
            <a:pPr marL="0" indent="0">
              <a:lnSpc>
                <a:spcPts val="2177"/>
              </a:lnSpc>
              <a:buNone/>
            </a:pPr>
            <a:r>
              <a:rPr lang="en-US" sz="1361" dirty="0">
                <a:solidFill>
                  <a:srgbClr val="EEEFF5"/>
                </a:solidFill>
                <a:latin typeface="Montserrat" pitchFamily="34" charset="0"/>
                <a:ea typeface="Montserrat" pitchFamily="34" charset="-122"/>
                <a:cs typeface="Montserrat" pitchFamily="34" charset="-120"/>
              </a:rPr>
              <a:t>Users will be able to choose from a variety of visually appealing themes, allowing them to personalize the look and feel of the application to their preferences.</a:t>
            </a:r>
            <a:endParaRPr lang="en-US" sz="1361" dirty="0"/>
          </a:p>
        </p:txBody>
      </p:sp>
      <p:sp>
        <p:nvSpPr>
          <p:cNvPr id="12" name="Shape 9"/>
          <p:cNvSpPr/>
          <p:nvPr/>
        </p:nvSpPr>
        <p:spPr>
          <a:xfrm>
            <a:off x="6091238" y="4476750"/>
            <a:ext cx="7934325" cy="1563053"/>
          </a:xfrm>
          <a:prstGeom prst="roundRect">
            <a:avLst>
              <a:gd name="adj" fmla="val 6634"/>
            </a:avLst>
          </a:prstGeom>
          <a:solidFill>
            <a:srgbClr val="282C32"/>
          </a:solidFill>
          <a:ln/>
        </p:spPr>
        <p:txBody>
          <a:bodyPr/>
          <a:lstStyle/>
          <a:p>
            <a:endParaRPr lang="en-IN"/>
          </a:p>
        </p:txBody>
      </p:sp>
      <p:sp>
        <p:nvSpPr>
          <p:cNvPr id="13" name="Text 10"/>
          <p:cNvSpPr/>
          <p:nvPr/>
        </p:nvSpPr>
        <p:spPr>
          <a:xfrm>
            <a:off x="6263997" y="4649510"/>
            <a:ext cx="2273856" cy="284202"/>
          </a:xfrm>
          <a:prstGeom prst="rect">
            <a:avLst/>
          </a:prstGeom>
          <a:noFill/>
          <a:ln/>
        </p:spPr>
        <p:txBody>
          <a:bodyPr wrap="none" rtlCol="0" anchor="t"/>
          <a:lstStyle/>
          <a:p>
            <a:pPr marL="0" indent="0">
              <a:lnSpc>
                <a:spcPts val="2238"/>
              </a:lnSpc>
              <a:buNone/>
            </a:pPr>
            <a:r>
              <a:rPr lang="en-US" sz="1791" b="1" dirty="0">
                <a:solidFill>
                  <a:srgbClr val="60A9FF"/>
                </a:solidFill>
                <a:latin typeface="Barlow" pitchFamily="34" charset="0"/>
                <a:ea typeface="Barlow" pitchFamily="34" charset="-122"/>
                <a:cs typeface="Barlow" pitchFamily="34" charset="-120"/>
              </a:rPr>
              <a:t>Progress Tracking</a:t>
            </a:r>
            <a:endParaRPr lang="en-US" sz="1791" dirty="0"/>
          </a:p>
        </p:txBody>
      </p:sp>
      <p:sp>
        <p:nvSpPr>
          <p:cNvPr id="14" name="Text 11"/>
          <p:cNvSpPr/>
          <p:nvPr/>
        </p:nvSpPr>
        <p:spPr>
          <a:xfrm>
            <a:off x="6263997" y="5037296"/>
            <a:ext cx="7588806" cy="829747"/>
          </a:xfrm>
          <a:prstGeom prst="rect">
            <a:avLst/>
          </a:prstGeom>
          <a:noFill/>
          <a:ln/>
        </p:spPr>
        <p:txBody>
          <a:bodyPr wrap="square" rtlCol="0" anchor="t"/>
          <a:lstStyle/>
          <a:p>
            <a:pPr marL="0" indent="0">
              <a:lnSpc>
                <a:spcPts val="2177"/>
              </a:lnSpc>
              <a:buNone/>
            </a:pPr>
            <a:r>
              <a:rPr lang="en-US" sz="1361" dirty="0">
                <a:solidFill>
                  <a:srgbClr val="EEEFF5"/>
                </a:solidFill>
                <a:latin typeface="Montserrat" pitchFamily="34" charset="0"/>
                <a:ea typeface="Montserrat" pitchFamily="34" charset="-122"/>
                <a:cs typeface="Montserrat" pitchFamily="34" charset="-120"/>
              </a:rPr>
              <a:t>The user interface will provide clear visual indicators of the puzzle's progress, including the number of cells solved and the time elapsed, to help users stay engaged and motivated.</a:t>
            </a:r>
            <a:endParaRPr lang="en-US" sz="1361" dirty="0"/>
          </a:p>
        </p:txBody>
      </p:sp>
      <p:sp>
        <p:nvSpPr>
          <p:cNvPr id="15" name="Shape 12"/>
          <p:cNvSpPr/>
          <p:nvPr/>
        </p:nvSpPr>
        <p:spPr>
          <a:xfrm>
            <a:off x="6091238" y="6212562"/>
            <a:ext cx="7934325" cy="1286470"/>
          </a:xfrm>
          <a:prstGeom prst="roundRect">
            <a:avLst>
              <a:gd name="adj" fmla="val 8060"/>
            </a:avLst>
          </a:prstGeom>
          <a:solidFill>
            <a:srgbClr val="282C32"/>
          </a:solidFill>
          <a:ln/>
        </p:spPr>
        <p:txBody>
          <a:bodyPr/>
          <a:lstStyle/>
          <a:p>
            <a:endParaRPr lang="en-IN"/>
          </a:p>
        </p:txBody>
      </p:sp>
      <p:sp>
        <p:nvSpPr>
          <p:cNvPr id="16" name="Text 13"/>
          <p:cNvSpPr/>
          <p:nvPr/>
        </p:nvSpPr>
        <p:spPr>
          <a:xfrm>
            <a:off x="6263997" y="6385322"/>
            <a:ext cx="2273856" cy="284202"/>
          </a:xfrm>
          <a:prstGeom prst="rect">
            <a:avLst/>
          </a:prstGeom>
          <a:noFill/>
          <a:ln/>
        </p:spPr>
        <p:txBody>
          <a:bodyPr wrap="none" rtlCol="0" anchor="t"/>
          <a:lstStyle/>
          <a:p>
            <a:pPr marL="0" indent="0">
              <a:lnSpc>
                <a:spcPts val="2238"/>
              </a:lnSpc>
              <a:buNone/>
            </a:pPr>
            <a:r>
              <a:rPr lang="en-US" sz="1791" b="1" dirty="0">
                <a:solidFill>
                  <a:srgbClr val="60A9FF"/>
                </a:solidFill>
                <a:latin typeface="Barlow" pitchFamily="34" charset="0"/>
                <a:ea typeface="Barlow" pitchFamily="34" charset="-122"/>
                <a:cs typeface="Barlow" pitchFamily="34" charset="-120"/>
              </a:rPr>
              <a:t>Intuitive Controls</a:t>
            </a:r>
            <a:endParaRPr lang="en-US" sz="1791" dirty="0"/>
          </a:p>
        </p:txBody>
      </p:sp>
      <p:sp>
        <p:nvSpPr>
          <p:cNvPr id="17" name="Text 14"/>
          <p:cNvSpPr/>
          <p:nvPr/>
        </p:nvSpPr>
        <p:spPr>
          <a:xfrm>
            <a:off x="6263997" y="6773108"/>
            <a:ext cx="7588806" cy="553164"/>
          </a:xfrm>
          <a:prstGeom prst="rect">
            <a:avLst/>
          </a:prstGeom>
          <a:noFill/>
          <a:ln/>
        </p:spPr>
        <p:txBody>
          <a:bodyPr wrap="square" rtlCol="0" anchor="t"/>
          <a:lstStyle/>
          <a:p>
            <a:pPr marL="0" indent="0">
              <a:lnSpc>
                <a:spcPts val="2177"/>
              </a:lnSpc>
              <a:buNone/>
            </a:pPr>
            <a:r>
              <a:rPr lang="en-US" sz="1361" dirty="0">
                <a:solidFill>
                  <a:srgbClr val="EEEFF5"/>
                </a:solidFill>
                <a:latin typeface="Montserrat" pitchFamily="34" charset="0"/>
                <a:ea typeface="Montserrat" pitchFamily="34" charset="-122"/>
                <a:cs typeface="Montserrat" pitchFamily="34" charset="-120"/>
              </a:rPr>
              <a:t>The application will feature a straightforward and intuitive control scheme, making it easy for users of all skill levels to navigate and use the solver visualizer effectively.</a:t>
            </a:r>
            <a:endParaRPr lang="en-US" sz="1361"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489121"/>
          </a:xfrm>
          <a:prstGeom prst="rect">
            <a:avLst/>
          </a:prstGeom>
        </p:spPr>
      </p:pic>
      <p:sp>
        <p:nvSpPr>
          <p:cNvPr id="5" name="Text 2"/>
          <p:cNvSpPr/>
          <p:nvPr/>
        </p:nvSpPr>
        <p:spPr>
          <a:xfrm>
            <a:off x="1590080" y="3195518"/>
            <a:ext cx="6917769" cy="654963"/>
          </a:xfrm>
          <a:prstGeom prst="rect">
            <a:avLst/>
          </a:prstGeom>
          <a:noFill/>
          <a:ln/>
        </p:spPr>
        <p:txBody>
          <a:bodyPr wrap="none" rtlCol="0" anchor="t"/>
          <a:lstStyle/>
          <a:p>
            <a:pPr marL="0" indent="0">
              <a:lnSpc>
                <a:spcPts val="5158"/>
              </a:lnSpc>
              <a:buNone/>
            </a:pPr>
            <a:r>
              <a:rPr lang="en-US" sz="4126" b="1" dirty="0">
                <a:solidFill>
                  <a:srgbClr val="60A9FF"/>
                </a:solidFill>
                <a:latin typeface="Barlow" pitchFamily="34" charset="0"/>
                <a:ea typeface="Barlow" pitchFamily="34" charset="-122"/>
                <a:cs typeface="Barlow" pitchFamily="34" charset="-120"/>
              </a:rPr>
              <a:t>Real-time Feedback and Hints</a:t>
            </a:r>
            <a:endParaRPr lang="en-US" sz="4126" dirty="0"/>
          </a:p>
        </p:txBody>
      </p:sp>
      <p:pic>
        <p:nvPicPr>
          <p:cNvPr id="6" name="Image 1" descr="preencoded.png"/>
          <p:cNvPicPr>
            <a:picLocks noChangeAspect="1"/>
          </p:cNvPicPr>
          <p:nvPr/>
        </p:nvPicPr>
        <p:blipFill>
          <a:blip r:embed="rId4"/>
          <a:stretch>
            <a:fillRect/>
          </a:stretch>
        </p:blipFill>
        <p:spPr>
          <a:xfrm>
            <a:off x="1590080" y="4149090"/>
            <a:ext cx="497800" cy="497800"/>
          </a:xfrm>
          <a:prstGeom prst="rect">
            <a:avLst/>
          </a:prstGeom>
        </p:spPr>
      </p:pic>
      <p:sp>
        <p:nvSpPr>
          <p:cNvPr id="7" name="Text 3"/>
          <p:cNvSpPr/>
          <p:nvPr/>
        </p:nvSpPr>
        <p:spPr>
          <a:xfrm>
            <a:off x="1590080" y="4845963"/>
            <a:ext cx="2620089" cy="327541"/>
          </a:xfrm>
          <a:prstGeom prst="rect">
            <a:avLst/>
          </a:prstGeom>
          <a:noFill/>
          <a:ln/>
        </p:spPr>
        <p:txBody>
          <a:bodyPr wrap="none" rtlCol="0" anchor="t"/>
          <a:lstStyle/>
          <a:p>
            <a:pPr marL="0" indent="0" algn="l">
              <a:lnSpc>
                <a:spcPts val="2579"/>
              </a:lnSpc>
              <a:buNone/>
            </a:pPr>
            <a:r>
              <a:rPr lang="en-US" sz="2063" b="1" dirty="0">
                <a:solidFill>
                  <a:srgbClr val="60A9FF"/>
                </a:solidFill>
                <a:latin typeface="Barlow" pitchFamily="34" charset="0"/>
                <a:ea typeface="Barlow" pitchFamily="34" charset="-122"/>
                <a:cs typeface="Barlow" pitchFamily="34" charset="-120"/>
              </a:rPr>
              <a:t>Hints</a:t>
            </a:r>
            <a:endParaRPr lang="en-US" sz="2063" dirty="0"/>
          </a:p>
        </p:txBody>
      </p:sp>
      <p:sp>
        <p:nvSpPr>
          <p:cNvPr id="8" name="Text 4"/>
          <p:cNvSpPr/>
          <p:nvPr/>
        </p:nvSpPr>
        <p:spPr>
          <a:xfrm>
            <a:off x="1590080" y="5292923"/>
            <a:ext cx="2638544" cy="2230279"/>
          </a:xfrm>
          <a:prstGeom prst="rect">
            <a:avLst/>
          </a:prstGeom>
          <a:noFill/>
          <a:ln/>
        </p:spPr>
        <p:txBody>
          <a:bodyPr wrap="square" rtlCol="0" anchor="t"/>
          <a:lstStyle/>
          <a:p>
            <a:pPr marL="0" indent="0" algn="l">
              <a:lnSpc>
                <a:spcPts val="2509"/>
              </a:lnSpc>
              <a:buNone/>
            </a:pPr>
            <a:r>
              <a:rPr lang="en-US" sz="1568" dirty="0">
                <a:solidFill>
                  <a:srgbClr val="EEEFF5"/>
                </a:solidFill>
                <a:latin typeface="Montserrat" pitchFamily="34" charset="0"/>
                <a:ea typeface="Montserrat" pitchFamily="34" charset="-122"/>
                <a:cs typeface="Montserrat" pitchFamily="34" charset="-120"/>
              </a:rPr>
              <a:t>The visualizer will provide contextual hints to guide users, highlighting potential next moves and suggesting logical strategies to solve the puzzle.</a:t>
            </a:r>
            <a:endParaRPr lang="en-US" sz="1568" dirty="0"/>
          </a:p>
        </p:txBody>
      </p:sp>
      <p:pic>
        <p:nvPicPr>
          <p:cNvPr id="9" name="Image 2" descr="preencoded.png"/>
          <p:cNvPicPr>
            <a:picLocks noChangeAspect="1"/>
          </p:cNvPicPr>
          <p:nvPr/>
        </p:nvPicPr>
        <p:blipFill>
          <a:blip r:embed="rId5"/>
          <a:stretch>
            <a:fillRect/>
          </a:stretch>
        </p:blipFill>
        <p:spPr>
          <a:xfrm>
            <a:off x="4527233" y="4149090"/>
            <a:ext cx="497800" cy="497800"/>
          </a:xfrm>
          <a:prstGeom prst="rect">
            <a:avLst/>
          </a:prstGeom>
        </p:spPr>
      </p:pic>
      <p:sp>
        <p:nvSpPr>
          <p:cNvPr id="10" name="Text 5"/>
          <p:cNvSpPr/>
          <p:nvPr/>
        </p:nvSpPr>
        <p:spPr>
          <a:xfrm>
            <a:off x="4527233" y="4845963"/>
            <a:ext cx="2620089" cy="327541"/>
          </a:xfrm>
          <a:prstGeom prst="rect">
            <a:avLst/>
          </a:prstGeom>
          <a:noFill/>
          <a:ln/>
        </p:spPr>
        <p:txBody>
          <a:bodyPr wrap="none" rtlCol="0" anchor="t"/>
          <a:lstStyle/>
          <a:p>
            <a:pPr marL="0" indent="0" algn="l">
              <a:lnSpc>
                <a:spcPts val="2579"/>
              </a:lnSpc>
              <a:buNone/>
            </a:pPr>
            <a:r>
              <a:rPr lang="en-US" sz="2063" b="1" dirty="0">
                <a:solidFill>
                  <a:srgbClr val="60A9FF"/>
                </a:solidFill>
                <a:latin typeface="Barlow" pitchFamily="34" charset="0"/>
                <a:ea typeface="Barlow" pitchFamily="34" charset="-122"/>
                <a:cs typeface="Barlow" pitchFamily="34" charset="-120"/>
              </a:rPr>
              <a:t>Validation</a:t>
            </a:r>
            <a:endParaRPr lang="en-US" sz="2063" dirty="0"/>
          </a:p>
        </p:txBody>
      </p:sp>
      <p:sp>
        <p:nvSpPr>
          <p:cNvPr id="11" name="Text 6"/>
          <p:cNvSpPr/>
          <p:nvPr/>
        </p:nvSpPr>
        <p:spPr>
          <a:xfrm>
            <a:off x="4527233" y="5292923"/>
            <a:ext cx="2638544" cy="2230279"/>
          </a:xfrm>
          <a:prstGeom prst="rect">
            <a:avLst/>
          </a:prstGeom>
          <a:noFill/>
          <a:ln/>
        </p:spPr>
        <p:txBody>
          <a:bodyPr wrap="square" rtlCol="0" anchor="t"/>
          <a:lstStyle/>
          <a:p>
            <a:pPr marL="0" indent="0" algn="l">
              <a:lnSpc>
                <a:spcPts val="2509"/>
              </a:lnSpc>
              <a:buNone/>
            </a:pPr>
            <a:r>
              <a:rPr lang="en-US" sz="1568" dirty="0">
                <a:solidFill>
                  <a:srgbClr val="EEEFF5"/>
                </a:solidFill>
                <a:latin typeface="Montserrat" pitchFamily="34" charset="0"/>
                <a:ea typeface="Montserrat" pitchFamily="34" charset="-122"/>
                <a:cs typeface="Montserrat" pitchFamily="34" charset="-120"/>
              </a:rPr>
              <a:t>The application will continuously validate the user's input, providing immediate feedback on any mistakes or invalid entries to help them stay on track.</a:t>
            </a:r>
            <a:endParaRPr lang="en-US" sz="1568" dirty="0"/>
          </a:p>
        </p:txBody>
      </p:sp>
      <p:pic>
        <p:nvPicPr>
          <p:cNvPr id="12" name="Image 3" descr="preencoded.png"/>
          <p:cNvPicPr>
            <a:picLocks noChangeAspect="1"/>
          </p:cNvPicPr>
          <p:nvPr/>
        </p:nvPicPr>
        <p:blipFill>
          <a:blip r:embed="rId6"/>
          <a:stretch>
            <a:fillRect/>
          </a:stretch>
        </p:blipFill>
        <p:spPr>
          <a:xfrm>
            <a:off x="7464385" y="4149090"/>
            <a:ext cx="497800" cy="497800"/>
          </a:xfrm>
          <a:prstGeom prst="rect">
            <a:avLst/>
          </a:prstGeom>
        </p:spPr>
      </p:pic>
      <p:sp>
        <p:nvSpPr>
          <p:cNvPr id="13" name="Text 7"/>
          <p:cNvSpPr/>
          <p:nvPr/>
        </p:nvSpPr>
        <p:spPr>
          <a:xfrm>
            <a:off x="7464385" y="4845963"/>
            <a:ext cx="2620089" cy="327541"/>
          </a:xfrm>
          <a:prstGeom prst="rect">
            <a:avLst/>
          </a:prstGeom>
          <a:noFill/>
          <a:ln/>
        </p:spPr>
        <p:txBody>
          <a:bodyPr wrap="none" rtlCol="0" anchor="t"/>
          <a:lstStyle/>
          <a:p>
            <a:pPr marL="0" indent="0" algn="l">
              <a:lnSpc>
                <a:spcPts val="2579"/>
              </a:lnSpc>
              <a:buNone/>
            </a:pPr>
            <a:r>
              <a:rPr lang="en-US" sz="2063" b="1" dirty="0">
                <a:solidFill>
                  <a:srgbClr val="60A9FF"/>
                </a:solidFill>
                <a:latin typeface="Barlow" pitchFamily="34" charset="0"/>
                <a:ea typeface="Barlow" pitchFamily="34" charset="-122"/>
                <a:cs typeface="Barlow" pitchFamily="34" charset="-120"/>
              </a:rPr>
              <a:t>Time Tracking</a:t>
            </a:r>
            <a:endParaRPr lang="en-US" sz="2063" dirty="0"/>
          </a:p>
        </p:txBody>
      </p:sp>
      <p:sp>
        <p:nvSpPr>
          <p:cNvPr id="14" name="Text 8"/>
          <p:cNvSpPr/>
          <p:nvPr/>
        </p:nvSpPr>
        <p:spPr>
          <a:xfrm>
            <a:off x="7464385" y="5292923"/>
            <a:ext cx="2638544" cy="1911668"/>
          </a:xfrm>
          <a:prstGeom prst="rect">
            <a:avLst/>
          </a:prstGeom>
          <a:noFill/>
          <a:ln/>
        </p:spPr>
        <p:txBody>
          <a:bodyPr wrap="square" rtlCol="0" anchor="t"/>
          <a:lstStyle/>
          <a:p>
            <a:pPr marL="0" indent="0" algn="l">
              <a:lnSpc>
                <a:spcPts val="2509"/>
              </a:lnSpc>
              <a:buNone/>
            </a:pPr>
            <a:r>
              <a:rPr lang="en-US" sz="1568" dirty="0">
                <a:solidFill>
                  <a:srgbClr val="EEEFF5"/>
                </a:solidFill>
                <a:latin typeface="Montserrat" pitchFamily="34" charset="0"/>
                <a:ea typeface="Montserrat" pitchFamily="34" charset="-122"/>
                <a:cs typeface="Montserrat" pitchFamily="34" charset="-120"/>
              </a:rPr>
              <a:t>The visualizer will include a timer to help users monitor their progress and challenge themselves to solve puzzles within a specified timeframe.</a:t>
            </a:r>
            <a:endParaRPr lang="en-US" sz="1568" dirty="0"/>
          </a:p>
        </p:txBody>
      </p:sp>
      <p:pic>
        <p:nvPicPr>
          <p:cNvPr id="15" name="Image 4" descr="preencoded.png"/>
          <p:cNvPicPr>
            <a:picLocks noChangeAspect="1"/>
          </p:cNvPicPr>
          <p:nvPr/>
        </p:nvPicPr>
        <p:blipFill>
          <a:blip r:embed="rId7"/>
          <a:stretch>
            <a:fillRect/>
          </a:stretch>
        </p:blipFill>
        <p:spPr>
          <a:xfrm>
            <a:off x="10401538" y="4149090"/>
            <a:ext cx="497800" cy="497800"/>
          </a:xfrm>
          <a:prstGeom prst="rect">
            <a:avLst/>
          </a:prstGeom>
        </p:spPr>
      </p:pic>
      <p:sp>
        <p:nvSpPr>
          <p:cNvPr id="16" name="Text 9"/>
          <p:cNvSpPr/>
          <p:nvPr/>
        </p:nvSpPr>
        <p:spPr>
          <a:xfrm>
            <a:off x="10401538" y="4845963"/>
            <a:ext cx="2620089" cy="327541"/>
          </a:xfrm>
          <a:prstGeom prst="rect">
            <a:avLst/>
          </a:prstGeom>
          <a:noFill/>
          <a:ln/>
        </p:spPr>
        <p:txBody>
          <a:bodyPr wrap="none" rtlCol="0" anchor="t"/>
          <a:lstStyle/>
          <a:p>
            <a:pPr marL="0" indent="0" algn="l">
              <a:lnSpc>
                <a:spcPts val="2579"/>
              </a:lnSpc>
              <a:buNone/>
            </a:pPr>
            <a:r>
              <a:rPr lang="en-US" sz="2063" b="1" dirty="0">
                <a:solidFill>
                  <a:srgbClr val="60A9FF"/>
                </a:solidFill>
                <a:latin typeface="Barlow" pitchFamily="34" charset="0"/>
                <a:ea typeface="Barlow" pitchFamily="34" charset="-122"/>
                <a:cs typeface="Barlow" pitchFamily="34" charset="-120"/>
              </a:rPr>
              <a:t>Achievements</a:t>
            </a:r>
            <a:endParaRPr lang="en-US" sz="2063" dirty="0"/>
          </a:p>
        </p:txBody>
      </p:sp>
      <p:sp>
        <p:nvSpPr>
          <p:cNvPr id="17" name="Text 10"/>
          <p:cNvSpPr/>
          <p:nvPr/>
        </p:nvSpPr>
        <p:spPr>
          <a:xfrm>
            <a:off x="10401538" y="5292923"/>
            <a:ext cx="2638663" cy="2230279"/>
          </a:xfrm>
          <a:prstGeom prst="rect">
            <a:avLst/>
          </a:prstGeom>
          <a:noFill/>
          <a:ln/>
        </p:spPr>
        <p:txBody>
          <a:bodyPr wrap="square" rtlCol="0" anchor="t"/>
          <a:lstStyle/>
          <a:p>
            <a:pPr marL="0" indent="0" algn="l">
              <a:lnSpc>
                <a:spcPts val="2509"/>
              </a:lnSpc>
              <a:buNone/>
            </a:pPr>
            <a:r>
              <a:rPr lang="en-US" sz="1568" dirty="0">
                <a:solidFill>
                  <a:srgbClr val="EEEFF5"/>
                </a:solidFill>
                <a:latin typeface="Montserrat" pitchFamily="34" charset="0"/>
                <a:ea typeface="Montserrat" pitchFamily="34" charset="-122"/>
                <a:cs typeface="Montserrat" pitchFamily="34" charset="-120"/>
              </a:rPr>
              <a:t>Users will be able to earn achievements and unlock rewards for completing puzzles, solving them efficiently, or mastering various solving techniques.</a:t>
            </a:r>
            <a:endParaRPr lang="en-US" sz="1568"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57106" y="1118116"/>
            <a:ext cx="4949785" cy="617577"/>
          </a:xfrm>
          <a:prstGeom prst="rect">
            <a:avLst/>
          </a:prstGeom>
          <a:noFill/>
          <a:ln/>
        </p:spPr>
        <p:txBody>
          <a:bodyPr wrap="none" rtlCol="0" anchor="t"/>
          <a:lstStyle/>
          <a:p>
            <a:pPr marL="0" indent="0">
              <a:lnSpc>
                <a:spcPts val="4864"/>
              </a:lnSpc>
              <a:buNone/>
            </a:pPr>
            <a:r>
              <a:rPr lang="en-US" sz="3891" b="1" dirty="0">
                <a:solidFill>
                  <a:srgbClr val="60A9FF"/>
                </a:solidFill>
                <a:latin typeface="Barlow" pitchFamily="34" charset="0"/>
                <a:ea typeface="Barlow" pitchFamily="34" charset="-122"/>
                <a:cs typeface="Barlow" pitchFamily="34" charset="-120"/>
              </a:rPr>
              <a:t>Customization Options</a:t>
            </a:r>
            <a:endParaRPr lang="en-US" sz="3891" dirty="0"/>
          </a:p>
        </p:txBody>
      </p:sp>
      <p:pic>
        <p:nvPicPr>
          <p:cNvPr id="6" name="Image 1" descr="preencoded.png"/>
          <p:cNvPicPr>
            <a:picLocks noChangeAspect="1"/>
          </p:cNvPicPr>
          <p:nvPr/>
        </p:nvPicPr>
        <p:blipFill>
          <a:blip r:embed="rId4"/>
          <a:stretch>
            <a:fillRect/>
          </a:stretch>
        </p:blipFill>
        <p:spPr>
          <a:xfrm>
            <a:off x="657106" y="2017276"/>
            <a:ext cx="938808" cy="1698069"/>
          </a:xfrm>
          <a:prstGeom prst="rect">
            <a:avLst/>
          </a:prstGeom>
        </p:spPr>
      </p:pic>
      <p:sp>
        <p:nvSpPr>
          <p:cNvPr id="7" name="Text 3"/>
          <p:cNvSpPr/>
          <p:nvPr/>
        </p:nvSpPr>
        <p:spPr>
          <a:xfrm>
            <a:off x="1877497" y="2205038"/>
            <a:ext cx="2470666" cy="308729"/>
          </a:xfrm>
          <a:prstGeom prst="rect">
            <a:avLst/>
          </a:prstGeom>
          <a:noFill/>
          <a:ln/>
        </p:spPr>
        <p:txBody>
          <a:bodyPr wrap="none" rtlCol="0" anchor="t"/>
          <a:lstStyle/>
          <a:p>
            <a:pPr marL="0" indent="0" algn="l">
              <a:lnSpc>
                <a:spcPts val="2432"/>
              </a:lnSpc>
              <a:buNone/>
            </a:pPr>
            <a:r>
              <a:rPr lang="en-US" sz="1945" b="1" dirty="0">
                <a:solidFill>
                  <a:srgbClr val="60A9FF"/>
                </a:solidFill>
                <a:latin typeface="Barlow" pitchFamily="34" charset="0"/>
                <a:ea typeface="Barlow" pitchFamily="34" charset="-122"/>
                <a:cs typeface="Barlow" pitchFamily="34" charset="-120"/>
              </a:rPr>
              <a:t>Difficulty Levels</a:t>
            </a:r>
            <a:endParaRPr lang="en-US" sz="1945" dirty="0"/>
          </a:p>
        </p:txBody>
      </p:sp>
      <p:sp>
        <p:nvSpPr>
          <p:cNvPr id="8" name="Text 4"/>
          <p:cNvSpPr/>
          <p:nvPr/>
        </p:nvSpPr>
        <p:spPr>
          <a:xfrm>
            <a:off x="1877497" y="2626400"/>
            <a:ext cx="6609398" cy="901184"/>
          </a:xfrm>
          <a:prstGeom prst="rect">
            <a:avLst/>
          </a:prstGeom>
          <a:noFill/>
          <a:ln/>
        </p:spPr>
        <p:txBody>
          <a:bodyPr wrap="square" rtlCol="0" anchor="t"/>
          <a:lstStyle/>
          <a:p>
            <a:pPr marL="0" indent="0" algn="l">
              <a:lnSpc>
                <a:spcPts val="2366"/>
              </a:lnSpc>
              <a:buNone/>
            </a:pPr>
            <a:r>
              <a:rPr lang="en-US" sz="1479" dirty="0">
                <a:solidFill>
                  <a:srgbClr val="EEEFF5"/>
                </a:solidFill>
                <a:latin typeface="Montserrat" pitchFamily="34" charset="0"/>
                <a:ea typeface="Montserrat" pitchFamily="34" charset="-122"/>
                <a:cs typeface="Montserrat" pitchFamily="34" charset="-120"/>
              </a:rPr>
              <a:t>Users will be able to select from a range of difficulty levels, allowing them to tailor the challenge to their skill level and progress through the game at their own pace.</a:t>
            </a:r>
            <a:endParaRPr lang="en-US" sz="1479" dirty="0"/>
          </a:p>
        </p:txBody>
      </p:sp>
      <p:pic>
        <p:nvPicPr>
          <p:cNvPr id="9" name="Image 2" descr="preencoded.png"/>
          <p:cNvPicPr>
            <a:picLocks noChangeAspect="1"/>
          </p:cNvPicPr>
          <p:nvPr/>
        </p:nvPicPr>
        <p:blipFill>
          <a:blip r:embed="rId5"/>
          <a:stretch>
            <a:fillRect/>
          </a:stretch>
        </p:blipFill>
        <p:spPr>
          <a:xfrm>
            <a:off x="657106" y="3715345"/>
            <a:ext cx="938808" cy="1698069"/>
          </a:xfrm>
          <a:prstGeom prst="rect">
            <a:avLst/>
          </a:prstGeom>
        </p:spPr>
      </p:pic>
      <p:sp>
        <p:nvSpPr>
          <p:cNvPr id="10" name="Text 5"/>
          <p:cNvSpPr/>
          <p:nvPr/>
        </p:nvSpPr>
        <p:spPr>
          <a:xfrm>
            <a:off x="1877497" y="3903107"/>
            <a:ext cx="2470666" cy="308729"/>
          </a:xfrm>
          <a:prstGeom prst="rect">
            <a:avLst/>
          </a:prstGeom>
          <a:noFill/>
          <a:ln/>
        </p:spPr>
        <p:txBody>
          <a:bodyPr wrap="none" rtlCol="0" anchor="t"/>
          <a:lstStyle/>
          <a:p>
            <a:pPr marL="0" indent="0" algn="l">
              <a:lnSpc>
                <a:spcPts val="2432"/>
              </a:lnSpc>
              <a:buNone/>
            </a:pPr>
            <a:r>
              <a:rPr lang="en-US" sz="1945" b="1" dirty="0">
                <a:solidFill>
                  <a:srgbClr val="60A9FF"/>
                </a:solidFill>
                <a:latin typeface="Barlow" pitchFamily="34" charset="0"/>
                <a:ea typeface="Barlow" pitchFamily="34" charset="-122"/>
                <a:cs typeface="Barlow" pitchFamily="34" charset="-120"/>
              </a:rPr>
              <a:t>Puzzle Types</a:t>
            </a:r>
            <a:endParaRPr lang="en-US" sz="1945" dirty="0"/>
          </a:p>
        </p:txBody>
      </p:sp>
      <p:sp>
        <p:nvSpPr>
          <p:cNvPr id="11" name="Text 6"/>
          <p:cNvSpPr/>
          <p:nvPr/>
        </p:nvSpPr>
        <p:spPr>
          <a:xfrm>
            <a:off x="1877497" y="4324469"/>
            <a:ext cx="6609398" cy="901184"/>
          </a:xfrm>
          <a:prstGeom prst="rect">
            <a:avLst/>
          </a:prstGeom>
          <a:noFill/>
          <a:ln/>
        </p:spPr>
        <p:txBody>
          <a:bodyPr wrap="square" rtlCol="0" anchor="t"/>
          <a:lstStyle/>
          <a:p>
            <a:pPr marL="0" indent="0" algn="l">
              <a:lnSpc>
                <a:spcPts val="2366"/>
              </a:lnSpc>
              <a:buNone/>
            </a:pPr>
            <a:r>
              <a:rPr lang="en-US" sz="1479" dirty="0">
                <a:solidFill>
                  <a:srgbClr val="EEEFF5"/>
                </a:solidFill>
                <a:latin typeface="Montserrat" pitchFamily="34" charset="0"/>
                <a:ea typeface="Montserrat" pitchFamily="34" charset="-122"/>
                <a:cs typeface="Montserrat" pitchFamily="34" charset="-120"/>
              </a:rPr>
              <a:t>The visualizer will offer a variety of puzzle types, including classic Sudoku, Samurai Sudoku, and other Sudoku variants, catering to the diverse preferences of users.</a:t>
            </a:r>
            <a:endParaRPr lang="en-US" sz="1479" dirty="0"/>
          </a:p>
        </p:txBody>
      </p:sp>
      <p:pic>
        <p:nvPicPr>
          <p:cNvPr id="12" name="Image 3" descr="preencoded.png"/>
          <p:cNvPicPr>
            <a:picLocks noChangeAspect="1"/>
          </p:cNvPicPr>
          <p:nvPr/>
        </p:nvPicPr>
        <p:blipFill>
          <a:blip r:embed="rId6"/>
          <a:stretch>
            <a:fillRect/>
          </a:stretch>
        </p:blipFill>
        <p:spPr>
          <a:xfrm>
            <a:off x="657106" y="5413415"/>
            <a:ext cx="938808" cy="1698069"/>
          </a:xfrm>
          <a:prstGeom prst="rect">
            <a:avLst/>
          </a:prstGeom>
        </p:spPr>
      </p:pic>
      <p:sp>
        <p:nvSpPr>
          <p:cNvPr id="13" name="Text 7"/>
          <p:cNvSpPr/>
          <p:nvPr/>
        </p:nvSpPr>
        <p:spPr>
          <a:xfrm>
            <a:off x="1877497" y="5601176"/>
            <a:ext cx="2470666" cy="308729"/>
          </a:xfrm>
          <a:prstGeom prst="rect">
            <a:avLst/>
          </a:prstGeom>
          <a:noFill/>
          <a:ln/>
        </p:spPr>
        <p:txBody>
          <a:bodyPr wrap="none" rtlCol="0" anchor="t"/>
          <a:lstStyle/>
          <a:p>
            <a:pPr marL="0" indent="0" algn="l">
              <a:lnSpc>
                <a:spcPts val="2432"/>
              </a:lnSpc>
              <a:buNone/>
            </a:pPr>
            <a:r>
              <a:rPr lang="en-US" sz="1945" b="1" dirty="0">
                <a:solidFill>
                  <a:srgbClr val="60A9FF"/>
                </a:solidFill>
                <a:latin typeface="Barlow" pitchFamily="34" charset="0"/>
                <a:ea typeface="Barlow" pitchFamily="34" charset="-122"/>
                <a:cs typeface="Barlow" pitchFamily="34" charset="-120"/>
              </a:rPr>
              <a:t>Solving Techniques</a:t>
            </a:r>
            <a:endParaRPr lang="en-US" sz="1945" dirty="0"/>
          </a:p>
        </p:txBody>
      </p:sp>
      <p:sp>
        <p:nvSpPr>
          <p:cNvPr id="14" name="Text 8"/>
          <p:cNvSpPr/>
          <p:nvPr/>
        </p:nvSpPr>
        <p:spPr>
          <a:xfrm>
            <a:off x="1877497" y="6022538"/>
            <a:ext cx="6609398" cy="901184"/>
          </a:xfrm>
          <a:prstGeom prst="rect">
            <a:avLst/>
          </a:prstGeom>
          <a:noFill/>
          <a:ln/>
        </p:spPr>
        <p:txBody>
          <a:bodyPr wrap="square" rtlCol="0" anchor="t"/>
          <a:lstStyle/>
          <a:p>
            <a:pPr marL="0" indent="0" algn="l">
              <a:lnSpc>
                <a:spcPts val="2366"/>
              </a:lnSpc>
              <a:buNone/>
            </a:pPr>
            <a:r>
              <a:rPr lang="en-US" sz="1479" dirty="0">
                <a:solidFill>
                  <a:srgbClr val="EEEFF5"/>
                </a:solidFill>
                <a:latin typeface="Montserrat" pitchFamily="34" charset="0"/>
                <a:ea typeface="Montserrat" pitchFamily="34" charset="-122"/>
                <a:cs typeface="Montserrat" pitchFamily="34" charset="-120"/>
              </a:rPr>
              <a:t>Users will have the ability to choose their preferred solving algorithm, whether it's brute force, logical reasoning, or constraint propagation, and observe the differences in the solving process.</a:t>
            </a:r>
            <a:endParaRPr lang="en-US" sz="1479"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9144000" y="24064"/>
            <a:ext cx="5486400" cy="8229600"/>
          </a:xfrm>
          <a:prstGeom prst="rect">
            <a:avLst/>
          </a:prstGeom>
        </p:spPr>
      </p:pic>
      <p:sp>
        <p:nvSpPr>
          <p:cNvPr id="5" name="Text 2"/>
          <p:cNvSpPr/>
          <p:nvPr/>
        </p:nvSpPr>
        <p:spPr>
          <a:xfrm>
            <a:off x="811411" y="822484"/>
            <a:ext cx="7521178" cy="1525429"/>
          </a:xfrm>
          <a:prstGeom prst="rect">
            <a:avLst/>
          </a:prstGeom>
          <a:noFill/>
          <a:ln/>
        </p:spPr>
        <p:txBody>
          <a:bodyPr wrap="square" rtlCol="0" anchor="t"/>
          <a:lstStyle/>
          <a:p>
            <a:pPr marL="0" indent="0">
              <a:lnSpc>
                <a:spcPts val="6006"/>
              </a:lnSpc>
              <a:buNone/>
            </a:pPr>
            <a:r>
              <a:rPr lang="en-US" sz="4804" b="1" dirty="0">
                <a:solidFill>
                  <a:srgbClr val="60A9FF"/>
                </a:solidFill>
                <a:latin typeface="Barlow" pitchFamily="34" charset="0"/>
                <a:ea typeface="Barlow" pitchFamily="34" charset="-122"/>
                <a:cs typeface="Barlow" pitchFamily="34" charset="-120"/>
              </a:rPr>
              <a:t>Conclusion and Future Enhancements</a:t>
            </a:r>
            <a:endParaRPr lang="en-US" sz="4804" dirty="0"/>
          </a:p>
        </p:txBody>
      </p:sp>
      <p:sp>
        <p:nvSpPr>
          <p:cNvPr id="6" name="Text 3"/>
          <p:cNvSpPr/>
          <p:nvPr/>
        </p:nvSpPr>
        <p:spPr>
          <a:xfrm>
            <a:off x="811411" y="2695694"/>
            <a:ext cx="7521178" cy="2596158"/>
          </a:xfrm>
          <a:prstGeom prst="rect">
            <a:avLst/>
          </a:prstGeom>
          <a:noFill/>
          <a:ln/>
        </p:spPr>
        <p:txBody>
          <a:bodyPr wrap="square" rtlCol="0" anchor="t"/>
          <a:lstStyle/>
          <a:p>
            <a:pPr marL="0" indent="0">
              <a:lnSpc>
                <a:spcPts val="2921"/>
              </a:lnSpc>
              <a:buNone/>
            </a:pPr>
            <a:r>
              <a:rPr lang="en-US" sz="1826" dirty="0">
                <a:solidFill>
                  <a:srgbClr val="EEEFF5"/>
                </a:solidFill>
                <a:latin typeface="Montserrat" pitchFamily="34" charset="0"/>
                <a:ea typeface="Montserrat" pitchFamily="34" charset="-122"/>
                <a:cs typeface="Montserrat" pitchFamily="34" charset="-120"/>
              </a:rPr>
              <a:t>The Sudoku Solver Visualizer is a powerful tool that not only solves complex puzzles but also provides an engaging and educational experience for users. As the application continues to evolve, we plan to introduce new features and enhancements, such as multiplayer modes, adaptive difficulty settings, and integration with social platforms to foster a thriving Sudoku community.</a:t>
            </a:r>
            <a:endParaRPr lang="en-US" sz="1826" dirty="0"/>
          </a:p>
        </p:txBody>
      </p:sp>
      <p:sp>
        <p:nvSpPr>
          <p:cNvPr id="7" name="Text 4"/>
          <p:cNvSpPr/>
          <p:nvPr/>
        </p:nvSpPr>
        <p:spPr>
          <a:xfrm>
            <a:off x="811411" y="5552599"/>
            <a:ext cx="7521178" cy="1854398"/>
          </a:xfrm>
          <a:prstGeom prst="rect">
            <a:avLst/>
          </a:prstGeom>
          <a:noFill/>
          <a:ln/>
        </p:spPr>
        <p:txBody>
          <a:bodyPr wrap="square" rtlCol="0" anchor="t"/>
          <a:lstStyle/>
          <a:p>
            <a:pPr marL="0" indent="0">
              <a:lnSpc>
                <a:spcPts val="2921"/>
              </a:lnSpc>
              <a:buNone/>
            </a:pPr>
            <a:r>
              <a:rPr lang="en-US" sz="1826" dirty="0">
                <a:solidFill>
                  <a:srgbClr val="EEEFF5"/>
                </a:solidFill>
                <a:latin typeface="Montserrat" pitchFamily="34" charset="0"/>
                <a:ea typeface="Montserrat" pitchFamily="34" charset="-122"/>
                <a:cs typeface="Montserrat" pitchFamily="34" charset="-120"/>
              </a:rPr>
              <a:t>By combining cutting-edge visualization techniques, intuitive user interfaces, and a deep understanding of Sudoku solving algorithms, this visualizer aims to redefine the way people interact with and master the captivating game of Sudoku. Stay tuned for more exciting updates and features in the future!</a:t>
            </a:r>
            <a:endParaRPr lang="en-US" sz="1826"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834</Words>
  <Application>Microsoft Office PowerPoint</Application>
  <PresentationFormat>Custom</PresentationFormat>
  <Paragraphs>65</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Barlow</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SUNNY PATEL</cp:lastModifiedBy>
  <cp:revision>3</cp:revision>
  <dcterms:created xsi:type="dcterms:W3CDTF">2024-07-11T20:34:04Z</dcterms:created>
  <dcterms:modified xsi:type="dcterms:W3CDTF">2024-07-11T20:36:59Z</dcterms:modified>
</cp:coreProperties>
</file>